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ppt/charts/style1.xml" ContentType="application/vnd.ms-office.chartstyle+xml"/>
  <Override PartName="/ppt/charts/colors1.xml" ContentType="application/vnd.ms-office.chartcolor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256" r:id="rId3"/>
    <p:sldId id="266" r:id="rId4"/>
    <p:sldId id="257" r:id="rId5"/>
    <p:sldId id="267" r:id="rId6"/>
    <p:sldId id="270" r:id="rId7"/>
    <p:sldId id="264" r:id="rId8"/>
    <p:sldId id="265" r:id="rId9"/>
    <p:sldId id="275" r:id="rId10"/>
    <p:sldId id="276" r:id="rId11"/>
    <p:sldId id="261" r:id="rId12"/>
    <p:sldId id="273" r:id="rId13"/>
    <p:sldId id="274" r:id="rId14"/>
    <p:sldId id="277" r:id="rId15"/>
    <p:sldId id="263" r:id="rId16"/>
    <p:sldId id="272" r:id="rId17"/>
  </p:sldIdLst>
  <p:sldSz cx="12192000" cy="6858000"/>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5" autoAdjust="0"/>
    <p:restoredTop sz="94660"/>
  </p:normalViewPr>
  <p:slideViewPr>
    <p:cSldViewPr snapToGrid="0">
      <p:cViewPr>
        <p:scale>
          <a:sx n="105" d="100"/>
          <a:sy n="105" d="100"/>
        </p:scale>
        <p:origin x="-78" y="-25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file:///C:\Users\gost\AppData\Local\Microsoft\Windows\INetCache\Content.Outlook\MS9AN15T\trend3_booksAtH_ASRREA0_by_ASBH13%20(002).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sl-S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1"/>
          <c:order val="1"/>
          <c:tx>
            <c:v>odstotki</c:v>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l-SI"/>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'[trend3_booksAtH_ASRREA0_by_ASBH13 (002).xls]List1'!$A$59:$A$63</c:f>
              <c:strCache>
                <c:ptCount val="5"/>
                <c:pt idx="0">
                  <c:v>0-10</c:v>
                </c:pt>
                <c:pt idx="1">
                  <c:v>11-25</c:v>
                </c:pt>
                <c:pt idx="2">
                  <c:v>26-100</c:v>
                </c:pt>
                <c:pt idx="3">
                  <c:v>101-200</c:v>
                </c:pt>
                <c:pt idx="4">
                  <c:v>več kot 200</c:v>
                </c:pt>
              </c:strCache>
            </c:strRef>
          </c:cat>
          <c:val>
            <c:numRef>
              <c:f>'[trend3_booksAtH_ASRREA0_by_ASBH13 (002).xls]List1'!$C$59:$C$63</c:f>
              <c:numCache>
                <c:formatCode>#,##0.00</c:formatCode>
                <c:ptCount val="5"/>
                <c:pt idx="0">
                  <c:v>9.8799357280292224</c:v>
                </c:pt>
                <c:pt idx="1">
                  <c:v>18.339025254911544</c:v>
                </c:pt>
                <c:pt idx="2">
                  <c:v>39.897699670682343</c:v>
                </c:pt>
                <c:pt idx="3">
                  <c:v>16.024233887449423</c:v>
                </c:pt>
                <c:pt idx="4">
                  <c:v>15.859105458927454</c:v>
                </c:pt>
              </c:numCache>
            </c:numRef>
          </c:val>
          <c:extLst xmlns:c16r2="http://schemas.microsoft.com/office/drawing/2015/06/chart">
            <c:ext xmlns:c16="http://schemas.microsoft.com/office/drawing/2014/chart" uri="{C3380CC4-5D6E-409C-BE32-E72D297353CC}">
              <c16:uniqueId val="{00000000-9A7A-4C59-BE90-8A9CCEFA8A1D}"/>
            </c:ext>
          </c:extLst>
        </c:ser>
        <c:dLbls>
          <c:showLegendKey val="0"/>
          <c:showVal val="0"/>
          <c:showCatName val="0"/>
          <c:showSerName val="0"/>
          <c:showPercent val="0"/>
          <c:showBubbleSize val="0"/>
        </c:dLbls>
        <c:gapWidth val="150"/>
        <c:axId val="106792064"/>
        <c:axId val="106988288"/>
      </c:barChart>
      <c:lineChart>
        <c:grouping val="standard"/>
        <c:varyColors val="0"/>
        <c:ser>
          <c:idx val="0"/>
          <c:order val="0"/>
          <c:tx>
            <c:v>dosežek</c:v>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l-SI"/>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'[trend3_booksAtH_ASRREA0_by_ASBH13 (002).xls]List1'!$A$59:$A$63</c:f>
              <c:strCache>
                <c:ptCount val="5"/>
                <c:pt idx="0">
                  <c:v>0-10</c:v>
                </c:pt>
                <c:pt idx="1">
                  <c:v>11-25</c:v>
                </c:pt>
                <c:pt idx="2">
                  <c:v>26-100</c:v>
                </c:pt>
                <c:pt idx="3">
                  <c:v>101-200</c:v>
                </c:pt>
                <c:pt idx="4">
                  <c:v>več kot 200</c:v>
                </c:pt>
              </c:strCache>
            </c:strRef>
          </c:cat>
          <c:val>
            <c:numRef>
              <c:f>'[trend3_booksAtH_ASRREA0_by_ASBH13 (002).xls]List1'!$B$59:$B$63</c:f>
              <c:numCache>
                <c:formatCode>#,##0</c:formatCode>
                <c:ptCount val="5"/>
                <c:pt idx="0">
                  <c:v>495.85771153572108</c:v>
                </c:pt>
                <c:pt idx="1">
                  <c:v>524.82906350221162</c:v>
                </c:pt>
                <c:pt idx="2">
                  <c:v>541.35491690106142</c:v>
                </c:pt>
                <c:pt idx="3">
                  <c:v>565.53732554005342</c:v>
                </c:pt>
                <c:pt idx="4">
                  <c:v>579.56800338449227</c:v>
                </c:pt>
              </c:numCache>
            </c:numRef>
          </c:val>
          <c:smooth val="0"/>
          <c:extLst xmlns:c16r2="http://schemas.microsoft.com/office/drawing/2015/06/chart">
            <c:ext xmlns:c16="http://schemas.microsoft.com/office/drawing/2014/chart" uri="{C3380CC4-5D6E-409C-BE32-E72D297353CC}">
              <c16:uniqueId val="{00000001-9A7A-4C59-BE90-8A9CCEFA8A1D}"/>
            </c:ext>
          </c:extLst>
        </c:ser>
        <c:dLbls>
          <c:showLegendKey val="0"/>
          <c:showVal val="0"/>
          <c:showCatName val="0"/>
          <c:showSerName val="0"/>
          <c:showPercent val="0"/>
          <c:showBubbleSize val="0"/>
        </c:dLbls>
        <c:marker val="1"/>
        <c:smooth val="0"/>
        <c:axId val="106459904"/>
        <c:axId val="106461824"/>
      </c:lineChart>
      <c:dateAx>
        <c:axId val="106459904"/>
        <c:scaling>
          <c:orientation val="minMax"/>
        </c:scaling>
        <c:delete val="0"/>
        <c:axPos val="b"/>
        <c:numFmt formatCode="d/mm/yyyy"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l-SI"/>
          </a:p>
        </c:txPr>
        <c:crossAx val="106461824"/>
        <c:crosses val="autoZero"/>
        <c:auto val="0"/>
        <c:lblOffset val="100"/>
        <c:baseTimeUnit val="days"/>
      </c:dateAx>
      <c:valAx>
        <c:axId val="106461824"/>
        <c:scaling>
          <c:orientation val="minMax"/>
          <c:min val="45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l-SI"/>
          </a:p>
        </c:txPr>
        <c:crossAx val="106459904"/>
        <c:crosses val="autoZero"/>
        <c:crossBetween val="between"/>
      </c:valAx>
      <c:catAx>
        <c:axId val="106792064"/>
        <c:scaling>
          <c:orientation val="minMax"/>
        </c:scaling>
        <c:delete val="1"/>
        <c:axPos val="b"/>
        <c:numFmt formatCode="General" sourceLinked="1"/>
        <c:majorTickMark val="none"/>
        <c:minorTickMark val="none"/>
        <c:tickLblPos val="none"/>
        <c:crossAx val="106988288"/>
        <c:crosses val="autoZero"/>
        <c:auto val="1"/>
        <c:lblAlgn val="ctr"/>
        <c:lblOffset val="100"/>
        <c:noMultiLvlLbl val="0"/>
      </c:catAx>
      <c:valAx>
        <c:axId val="106988288"/>
        <c:scaling>
          <c:orientation val="minMax"/>
          <c:max val="90"/>
        </c:scaling>
        <c:delete val="0"/>
        <c:axPos val="r"/>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l-SI"/>
          </a:p>
        </c:txPr>
        <c:crossAx val="106792064"/>
        <c:crosses val="max"/>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l-SI"/>
        </a:p>
      </c:txPr>
    </c:legend>
    <c:plotVisOnly val="1"/>
    <c:dispBlanksAs val="gap"/>
    <c:showDLblsOverMax val="0"/>
  </c:chart>
  <c:spPr>
    <a:noFill/>
    <a:ln>
      <a:noFill/>
    </a:ln>
    <a:effectLst/>
  </c:spPr>
  <c:txPr>
    <a:bodyPr/>
    <a:lstStyle/>
    <a:p>
      <a:pPr>
        <a:defRPr/>
      </a:pPr>
      <a:endParaRPr lang="sl-SI"/>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p:cNvSpPr>
            <a:spLocks noGrp="1"/>
          </p:cNvSpPr>
          <p:nvPr>
            <p:ph type="ctrTitle"/>
          </p:nvPr>
        </p:nvSpPr>
        <p:spPr>
          <a:xfrm>
            <a:off x="1524000" y="1122363"/>
            <a:ext cx="9144000" cy="2387600"/>
          </a:xfrm>
        </p:spPr>
        <p:txBody>
          <a:bodyPr anchor="b"/>
          <a:lstStyle>
            <a:lvl1pPr algn="ctr">
              <a:defRPr sz="6000"/>
            </a:lvl1pPr>
          </a:lstStyle>
          <a:p>
            <a:r>
              <a:rPr lang="sl-SI" smtClean="0"/>
              <a:t>Uredite slog naslova matrice</a:t>
            </a:r>
            <a:endParaRPr lang="sl-SI"/>
          </a:p>
        </p:txBody>
      </p:sp>
      <p:sp>
        <p:nvSpPr>
          <p:cNvPr id="3" name="Podnaslov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l-SI" smtClean="0"/>
              <a:t>Kliknite, da uredite slog podnaslova matrice</a:t>
            </a:r>
            <a:endParaRPr lang="sl-SI"/>
          </a:p>
        </p:txBody>
      </p:sp>
      <p:sp>
        <p:nvSpPr>
          <p:cNvPr id="4" name="Označba mesta datuma 3"/>
          <p:cNvSpPr>
            <a:spLocks noGrp="1"/>
          </p:cNvSpPr>
          <p:nvPr>
            <p:ph type="dt" sz="half" idx="10"/>
          </p:nvPr>
        </p:nvSpPr>
        <p:spPr/>
        <p:txBody>
          <a:bodyPr/>
          <a:lstStyle/>
          <a:p>
            <a:fld id="{C9B77C96-73A0-4A7A-813B-419D676A752E}" type="datetimeFigureOut">
              <a:rPr lang="sl-SI" smtClean="0"/>
              <a:pPr/>
              <a:t>3.4.2018</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15211DD7-C1C9-4A28-8E42-C3CF1575A231}" type="slidenum">
              <a:rPr lang="sl-SI" smtClean="0"/>
              <a:pPr/>
              <a:t>‹#›</a:t>
            </a:fld>
            <a:endParaRPr lang="sl-SI"/>
          </a:p>
        </p:txBody>
      </p:sp>
    </p:spTree>
    <p:extLst>
      <p:ext uri="{BB962C8B-B14F-4D97-AF65-F5344CB8AC3E}">
        <p14:creationId xmlns:p14="http://schemas.microsoft.com/office/powerpoint/2010/main" val="559101497"/>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značba mesta navpičnega besedila 2"/>
          <p:cNvSpPr>
            <a:spLocks noGrp="1"/>
          </p:cNvSpPr>
          <p:nvPr>
            <p:ph type="body" orient="vert" idx="1"/>
          </p:nvPr>
        </p:nvSpPr>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datuma 3"/>
          <p:cNvSpPr>
            <a:spLocks noGrp="1"/>
          </p:cNvSpPr>
          <p:nvPr>
            <p:ph type="dt" sz="half" idx="10"/>
          </p:nvPr>
        </p:nvSpPr>
        <p:spPr/>
        <p:txBody>
          <a:bodyPr/>
          <a:lstStyle/>
          <a:p>
            <a:fld id="{C9B77C96-73A0-4A7A-813B-419D676A752E}" type="datetimeFigureOut">
              <a:rPr lang="sl-SI" smtClean="0"/>
              <a:pPr/>
              <a:t>3.4.2018</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15211DD7-C1C9-4A28-8E42-C3CF1575A231}" type="slidenum">
              <a:rPr lang="sl-SI" smtClean="0"/>
              <a:pPr/>
              <a:t>‹#›</a:t>
            </a:fld>
            <a:endParaRPr lang="sl-SI"/>
          </a:p>
        </p:txBody>
      </p:sp>
    </p:spTree>
    <p:extLst>
      <p:ext uri="{BB962C8B-B14F-4D97-AF65-F5344CB8AC3E}">
        <p14:creationId xmlns:p14="http://schemas.microsoft.com/office/powerpoint/2010/main" val="188933286"/>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8724902" y="365125"/>
            <a:ext cx="2628900" cy="5811838"/>
          </a:xfrm>
        </p:spPr>
        <p:txBody>
          <a:bodyPr vert="eaVert"/>
          <a:lstStyle/>
          <a:p>
            <a:r>
              <a:rPr lang="sl-SI" smtClean="0"/>
              <a:t>Uredite slog naslova matrice</a:t>
            </a:r>
            <a:endParaRPr lang="sl-SI"/>
          </a:p>
        </p:txBody>
      </p:sp>
      <p:sp>
        <p:nvSpPr>
          <p:cNvPr id="3" name="Označba mesta navpičnega besedila 2"/>
          <p:cNvSpPr>
            <a:spLocks noGrp="1"/>
          </p:cNvSpPr>
          <p:nvPr>
            <p:ph type="body" orient="vert" idx="1"/>
          </p:nvPr>
        </p:nvSpPr>
        <p:spPr>
          <a:xfrm>
            <a:off x="838202" y="365125"/>
            <a:ext cx="7734300" cy="5811838"/>
          </a:xfrm>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datuma 3"/>
          <p:cNvSpPr>
            <a:spLocks noGrp="1"/>
          </p:cNvSpPr>
          <p:nvPr>
            <p:ph type="dt" sz="half" idx="10"/>
          </p:nvPr>
        </p:nvSpPr>
        <p:spPr/>
        <p:txBody>
          <a:bodyPr/>
          <a:lstStyle/>
          <a:p>
            <a:fld id="{C9B77C96-73A0-4A7A-813B-419D676A752E}" type="datetimeFigureOut">
              <a:rPr lang="sl-SI" smtClean="0"/>
              <a:pPr/>
              <a:t>3.4.2018</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15211DD7-C1C9-4A28-8E42-C3CF1575A231}" type="slidenum">
              <a:rPr lang="sl-SI" smtClean="0"/>
              <a:pPr/>
              <a:t>‹#›</a:t>
            </a:fld>
            <a:endParaRPr lang="sl-SI"/>
          </a:p>
        </p:txBody>
      </p:sp>
    </p:spTree>
    <p:extLst>
      <p:ext uri="{BB962C8B-B14F-4D97-AF65-F5344CB8AC3E}">
        <p14:creationId xmlns:p14="http://schemas.microsoft.com/office/powerpoint/2010/main" val="4202729015"/>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p:cNvSpPr>
            <a:spLocks noGrp="1"/>
          </p:cNvSpPr>
          <p:nvPr>
            <p:ph type="ctrTitle"/>
          </p:nvPr>
        </p:nvSpPr>
        <p:spPr>
          <a:xfrm>
            <a:off x="914400" y="2130426"/>
            <a:ext cx="10363200" cy="1470025"/>
          </a:xfrm>
        </p:spPr>
        <p:txBody>
          <a:bodyPr/>
          <a:lstStyle/>
          <a:p>
            <a:r>
              <a:rPr lang="sl-SI" smtClean="0"/>
              <a:t>Uredite slog naslova matrice</a:t>
            </a:r>
            <a:endParaRPr lang="sl-SI"/>
          </a:p>
        </p:txBody>
      </p:sp>
      <p:sp>
        <p:nvSpPr>
          <p:cNvPr id="3" name="Podnaslov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l-SI" smtClean="0"/>
              <a:t>Uredite slog podnaslova matrice</a:t>
            </a:r>
            <a:endParaRPr lang="sl-SI"/>
          </a:p>
        </p:txBody>
      </p:sp>
      <p:sp>
        <p:nvSpPr>
          <p:cNvPr id="4" name="Ograda datuma 3"/>
          <p:cNvSpPr>
            <a:spLocks noGrp="1"/>
          </p:cNvSpPr>
          <p:nvPr>
            <p:ph type="dt" sz="half" idx="10"/>
          </p:nvPr>
        </p:nvSpPr>
        <p:spPr/>
        <p:txBody>
          <a:bodyPr/>
          <a:lstStyle/>
          <a:p>
            <a:fld id="{3A933C00-8AF7-4147-AA18-B98566587D7D}" type="datetimeFigureOut">
              <a:rPr lang="sl-SI" smtClean="0"/>
              <a:pPr/>
              <a:t>3.4.2018</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A29F82CD-2E8B-4E1B-900D-AE7D2BEEC9AD}" type="slidenum">
              <a:rPr lang="sl-SI" smtClean="0"/>
              <a:pPr/>
              <a:t>‹#›</a:t>
            </a:fld>
            <a:endParaRPr lang="sl-SI"/>
          </a:p>
        </p:txBody>
      </p:sp>
    </p:spTree>
    <p:extLst>
      <p:ext uri="{BB962C8B-B14F-4D97-AF65-F5344CB8AC3E}">
        <p14:creationId xmlns:p14="http://schemas.microsoft.com/office/powerpoint/2010/main" val="21590892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grada vsebine 2"/>
          <p:cNvSpPr>
            <a:spLocks noGrp="1"/>
          </p:cNvSpPr>
          <p:nvPr>
            <p:ph idx="1"/>
          </p:nvPr>
        </p:nvSpPr>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10"/>
          </p:nvPr>
        </p:nvSpPr>
        <p:spPr/>
        <p:txBody>
          <a:bodyPr/>
          <a:lstStyle/>
          <a:p>
            <a:fld id="{3A933C00-8AF7-4147-AA18-B98566587D7D}" type="datetimeFigureOut">
              <a:rPr lang="sl-SI" smtClean="0"/>
              <a:pPr/>
              <a:t>3.4.2018</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A29F82CD-2E8B-4E1B-900D-AE7D2BEEC9AD}" type="slidenum">
              <a:rPr lang="sl-SI" smtClean="0"/>
              <a:pPr/>
              <a:t>‹#›</a:t>
            </a:fld>
            <a:endParaRPr lang="sl-SI"/>
          </a:p>
        </p:txBody>
      </p:sp>
    </p:spTree>
    <p:extLst>
      <p:ext uri="{BB962C8B-B14F-4D97-AF65-F5344CB8AC3E}">
        <p14:creationId xmlns:p14="http://schemas.microsoft.com/office/powerpoint/2010/main" val="8104526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963084" y="4406901"/>
            <a:ext cx="10363200" cy="1362075"/>
          </a:xfrm>
        </p:spPr>
        <p:txBody>
          <a:bodyPr anchor="t"/>
          <a:lstStyle>
            <a:lvl1pPr algn="l">
              <a:defRPr sz="4000" b="1" cap="all"/>
            </a:lvl1pPr>
          </a:lstStyle>
          <a:p>
            <a:r>
              <a:rPr lang="sl-SI" smtClean="0"/>
              <a:t>Uredite slog naslova matrice</a:t>
            </a:r>
            <a:endParaRPr lang="sl-SI"/>
          </a:p>
        </p:txBody>
      </p:sp>
      <p:sp>
        <p:nvSpPr>
          <p:cNvPr id="3" name="Ograda besedila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Uredite sloge besedila matrice</a:t>
            </a:r>
          </a:p>
        </p:txBody>
      </p:sp>
      <p:sp>
        <p:nvSpPr>
          <p:cNvPr id="4" name="Ograda datuma 3"/>
          <p:cNvSpPr>
            <a:spLocks noGrp="1"/>
          </p:cNvSpPr>
          <p:nvPr>
            <p:ph type="dt" sz="half" idx="10"/>
          </p:nvPr>
        </p:nvSpPr>
        <p:spPr/>
        <p:txBody>
          <a:bodyPr/>
          <a:lstStyle/>
          <a:p>
            <a:fld id="{3A933C00-8AF7-4147-AA18-B98566587D7D}" type="datetimeFigureOut">
              <a:rPr lang="sl-SI" smtClean="0"/>
              <a:pPr/>
              <a:t>3.4.2018</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A29F82CD-2E8B-4E1B-900D-AE7D2BEEC9AD}" type="slidenum">
              <a:rPr lang="sl-SI" smtClean="0"/>
              <a:pPr/>
              <a:t>‹#›</a:t>
            </a:fld>
            <a:endParaRPr lang="sl-SI"/>
          </a:p>
        </p:txBody>
      </p:sp>
    </p:spTree>
    <p:extLst>
      <p:ext uri="{BB962C8B-B14F-4D97-AF65-F5344CB8AC3E}">
        <p14:creationId xmlns:p14="http://schemas.microsoft.com/office/powerpoint/2010/main" val="13534784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grada vsebine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vsebine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grada datuma 4"/>
          <p:cNvSpPr>
            <a:spLocks noGrp="1"/>
          </p:cNvSpPr>
          <p:nvPr>
            <p:ph type="dt" sz="half" idx="10"/>
          </p:nvPr>
        </p:nvSpPr>
        <p:spPr/>
        <p:txBody>
          <a:bodyPr/>
          <a:lstStyle/>
          <a:p>
            <a:fld id="{3A933C00-8AF7-4147-AA18-B98566587D7D}" type="datetimeFigureOut">
              <a:rPr lang="sl-SI" smtClean="0"/>
              <a:pPr/>
              <a:t>3.4.2018</a:t>
            </a:fld>
            <a:endParaRPr lang="sl-SI"/>
          </a:p>
        </p:txBody>
      </p:sp>
      <p:sp>
        <p:nvSpPr>
          <p:cNvPr id="6" name="Ograda noge 5"/>
          <p:cNvSpPr>
            <a:spLocks noGrp="1"/>
          </p:cNvSpPr>
          <p:nvPr>
            <p:ph type="ftr" sz="quarter" idx="11"/>
          </p:nvPr>
        </p:nvSpPr>
        <p:spPr/>
        <p:txBody>
          <a:bodyPr/>
          <a:lstStyle/>
          <a:p>
            <a:endParaRPr lang="sl-SI"/>
          </a:p>
        </p:txBody>
      </p:sp>
      <p:sp>
        <p:nvSpPr>
          <p:cNvPr id="7" name="Ograda številke diapozitiva 6"/>
          <p:cNvSpPr>
            <a:spLocks noGrp="1"/>
          </p:cNvSpPr>
          <p:nvPr>
            <p:ph type="sldNum" sz="quarter" idx="12"/>
          </p:nvPr>
        </p:nvSpPr>
        <p:spPr/>
        <p:txBody>
          <a:bodyPr/>
          <a:lstStyle/>
          <a:p>
            <a:fld id="{A29F82CD-2E8B-4E1B-900D-AE7D2BEEC9AD}" type="slidenum">
              <a:rPr lang="sl-SI" smtClean="0"/>
              <a:pPr/>
              <a:t>‹#›</a:t>
            </a:fld>
            <a:endParaRPr lang="sl-SI"/>
          </a:p>
        </p:txBody>
      </p:sp>
    </p:spTree>
    <p:extLst>
      <p:ext uri="{BB962C8B-B14F-4D97-AF65-F5344CB8AC3E}">
        <p14:creationId xmlns:p14="http://schemas.microsoft.com/office/powerpoint/2010/main" val="5407744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lvl1pPr>
              <a:defRPr/>
            </a:lvl1pPr>
          </a:lstStyle>
          <a:p>
            <a:r>
              <a:rPr lang="sl-SI" smtClean="0"/>
              <a:t>Uredite slog naslova matrice</a:t>
            </a:r>
            <a:endParaRPr lang="sl-SI"/>
          </a:p>
        </p:txBody>
      </p:sp>
      <p:sp>
        <p:nvSpPr>
          <p:cNvPr id="3" name="Ograda besedila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4" name="Ograda vsebine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grada besedila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6" name="Ograda vsebine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7" name="Ograda datuma 6"/>
          <p:cNvSpPr>
            <a:spLocks noGrp="1"/>
          </p:cNvSpPr>
          <p:nvPr>
            <p:ph type="dt" sz="half" idx="10"/>
          </p:nvPr>
        </p:nvSpPr>
        <p:spPr/>
        <p:txBody>
          <a:bodyPr/>
          <a:lstStyle/>
          <a:p>
            <a:fld id="{3A933C00-8AF7-4147-AA18-B98566587D7D}" type="datetimeFigureOut">
              <a:rPr lang="sl-SI" smtClean="0"/>
              <a:pPr/>
              <a:t>3.4.2018</a:t>
            </a:fld>
            <a:endParaRPr lang="sl-SI"/>
          </a:p>
        </p:txBody>
      </p:sp>
      <p:sp>
        <p:nvSpPr>
          <p:cNvPr id="8" name="Ograda noge 7"/>
          <p:cNvSpPr>
            <a:spLocks noGrp="1"/>
          </p:cNvSpPr>
          <p:nvPr>
            <p:ph type="ftr" sz="quarter" idx="11"/>
          </p:nvPr>
        </p:nvSpPr>
        <p:spPr/>
        <p:txBody>
          <a:bodyPr/>
          <a:lstStyle/>
          <a:p>
            <a:endParaRPr lang="sl-SI"/>
          </a:p>
        </p:txBody>
      </p:sp>
      <p:sp>
        <p:nvSpPr>
          <p:cNvPr id="9" name="Ograda številke diapozitiva 8"/>
          <p:cNvSpPr>
            <a:spLocks noGrp="1"/>
          </p:cNvSpPr>
          <p:nvPr>
            <p:ph type="sldNum" sz="quarter" idx="12"/>
          </p:nvPr>
        </p:nvSpPr>
        <p:spPr/>
        <p:txBody>
          <a:bodyPr/>
          <a:lstStyle/>
          <a:p>
            <a:fld id="{A29F82CD-2E8B-4E1B-900D-AE7D2BEEC9AD}" type="slidenum">
              <a:rPr lang="sl-SI" smtClean="0"/>
              <a:pPr/>
              <a:t>‹#›</a:t>
            </a:fld>
            <a:endParaRPr lang="sl-SI"/>
          </a:p>
        </p:txBody>
      </p:sp>
    </p:spTree>
    <p:extLst>
      <p:ext uri="{BB962C8B-B14F-4D97-AF65-F5344CB8AC3E}">
        <p14:creationId xmlns:p14="http://schemas.microsoft.com/office/powerpoint/2010/main" val="14745760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grada datuma 2"/>
          <p:cNvSpPr>
            <a:spLocks noGrp="1"/>
          </p:cNvSpPr>
          <p:nvPr>
            <p:ph type="dt" sz="half" idx="10"/>
          </p:nvPr>
        </p:nvSpPr>
        <p:spPr/>
        <p:txBody>
          <a:bodyPr/>
          <a:lstStyle/>
          <a:p>
            <a:fld id="{3A933C00-8AF7-4147-AA18-B98566587D7D}" type="datetimeFigureOut">
              <a:rPr lang="sl-SI" smtClean="0"/>
              <a:pPr/>
              <a:t>3.4.2018</a:t>
            </a:fld>
            <a:endParaRPr lang="sl-SI"/>
          </a:p>
        </p:txBody>
      </p:sp>
      <p:sp>
        <p:nvSpPr>
          <p:cNvPr id="4" name="Ograda noge 3"/>
          <p:cNvSpPr>
            <a:spLocks noGrp="1"/>
          </p:cNvSpPr>
          <p:nvPr>
            <p:ph type="ftr" sz="quarter" idx="11"/>
          </p:nvPr>
        </p:nvSpPr>
        <p:spPr/>
        <p:txBody>
          <a:bodyPr/>
          <a:lstStyle/>
          <a:p>
            <a:endParaRPr lang="sl-SI"/>
          </a:p>
        </p:txBody>
      </p:sp>
      <p:sp>
        <p:nvSpPr>
          <p:cNvPr id="5" name="Ograda številke diapozitiva 4"/>
          <p:cNvSpPr>
            <a:spLocks noGrp="1"/>
          </p:cNvSpPr>
          <p:nvPr>
            <p:ph type="sldNum" sz="quarter" idx="12"/>
          </p:nvPr>
        </p:nvSpPr>
        <p:spPr/>
        <p:txBody>
          <a:bodyPr/>
          <a:lstStyle/>
          <a:p>
            <a:fld id="{A29F82CD-2E8B-4E1B-900D-AE7D2BEEC9AD}" type="slidenum">
              <a:rPr lang="sl-SI" smtClean="0"/>
              <a:pPr/>
              <a:t>‹#›</a:t>
            </a:fld>
            <a:endParaRPr lang="sl-SI"/>
          </a:p>
        </p:txBody>
      </p:sp>
    </p:spTree>
    <p:extLst>
      <p:ext uri="{BB962C8B-B14F-4D97-AF65-F5344CB8AC3E}">
        <p14:creationId xmlns:p14="http://schemas.microsoft.com/office/powerpoint/2010/main" val="24429841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grada datuma 1"/>
          <p:cNvSpPr>
            <a:spLocks noGrp="1"/>
          </p:cNvSpPr>
          <p:nvPr>
            <p:ph type="dt" sz="half" idx="10"/>
          </p:nvPr>
        </p:nvSpPr>
        <p:spPr/>
        <p:txBody>
          <a:bodyPr/>
          <a:lstStyle/>
          <a:p>
            <a:fld id="{3A933C00-8AF7-4147-AA18-B98566587D7D}" type="datetimeFigureOut">
              <a:rPr lang="sl-SI" smtClean="0"/>
              <a:pPr/>
              <a:t>3.4.2018</a:t>
            </a:fld>
            <a:endParaRPr lang="sl-SI"/>
          </a:p>
        </p:txBody>
      </p:sp>
      <p:sp>
        <p:nvSpPr>
          <p:cNvPr id="3" name="Ograda noge 2"/>
          <p:cNvSpPr>
            <a:spLocks noGrp="1"/>
          </p:cNvSpPr>
          <p:nvPr>
            <p:ph type="ftr" sz="quarter" idx="11"/>
          </p:nvPr>
        </p:nvSpPr>
        <p:spPr/>
        <p:txBody>
          <a:bodyPr/>
          <a:lstStyle/>
          <a:p>
            <a:endParaRPr lang="sl-SI"/>
          </a:p>
        </p:txBody>
      </p:sp>
      <p:sp>
        <p:nvSpPr>
          <p:cNvPr id="4" name="Ograda številke diapozitiva 3"/>
          <p:cNvSpPr>
            <a:spLocks noGrp="1"/>
          </p:cNvSpPr>
          <p:nvPr>
            <p:ph type="sldNum" sz="quarter" idx="12"/>
          </p:nvPr>
        </p:nvSpPr>
        <p:spPr/>
        <p:txBody>
          <a:bodyPr/>
          <a:lstStyle/>
          <a:p>
            <a:fld id="{A29F82CD-2E8B-4E1B-900D-AE7D2BEEC9AD}" type="slidenum">
              <a:rPr lang="sl-SI" smtClean="0"/>
              <a:pPr/>
              <a:t>‹#›</a:t>
            </a:fld>
            <a:endParaRPr lang="sl-SI"/>
          </a:p>
        </p:txBody>
      </p:sp>
    </p:spTree>
    <p:extLst>
      <p:ext uri="{BB962C8B-B14F-4D97-AF65-F5344CB8AC3E}">
        <p14:creationId xmlns:p14="http://schemas.microsoft.com/office/powerpoint/2010/main" val="42731674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1_Naslov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609601" y="273050"/>
            <a:ext cx="4011084" cy="1162050"/>
          </a:xfrm>
        </p:spPr>
        <p:txBody>
          <a:bodyPr anchor="b"/>
          <a:lstStyle>
            <a:lvl1pPr algn="l">
              <a:defRPr sz="2000" b="1"/>
            </a:lvl1pPr>
          </a:lstStyle>
          <a:p>
            <a:r>
              <a:rPr lang="sl-SI" smtClean="0"/>
              <a:t>Uredite slog naslova matrice</a:t>
            </a:r>
            <a:endParaRPr lang="sl-SI"/>
          </a:p>
        </p:txBody>
      </p:sp>
      <p:sp>
        <p:nvSpPr>
          <p:cNvPr id="3" name="Ograda vsebine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besedila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5" name="Ograda datuma 4"/>
          <p:cNvSpPr>
            <a:spLocks noGrp="1"/>
          </p:cNvSpPr>
          <p:nvPr>
            <p:ph type="dt" sz="half" idx="10"/>
          </p:nvPr>
        </p:nvSpPr>
        <p:spPr/>
        <p:txBody>
          <a:bodyPr/>
          <a:lstStyle/>
          <a:p>
            <a:fld id="{3A933C00-8AF7-4147-AA18-B98566587D7D}" type="datetimeFigureOut">
              <a:rPr lang="sl-SI" smtClean="0"/>
              <a:pPr/>
              <a:t>3.4.2018</a:t>
            </a:fld>
            <a:endParaRPr lang="sl-SI"/>
          </a:p>
        </p:txBody>
      </p:sp>
      <p:sp>
        <p:nvSpPr>
          <p:cNvPr id="6" name="Ograda noge 5"/>
          <p:cNvSpPr>
            <a:spLocks noGrp="1"/>
          </p:cNvSpPr>
          <p:nvPr>
            <p:ph type="ftr" sz="quarter" idx="11"/>
          </p:nvPr>
        </p:nvSpPr>
        <p:spPr/>
        <p:txBody>
          <a:bodyPr/>
          <a:lstStyle/>
          <a:p>
            <a:endParaRPr lang="sl-SI"/>
          </a:p>
        </p:txBody>
      </p:sp>
      <p:sp>
        <p:nvSpPr>
          <p:cNvPr id="7" name="Ograda številke diapozitiva 6"/>
          <p:cNvSpPr>
            <a:spLocks noGrp="1"/>
          </p:cNvSpPr>
          <p:nvPr>
            <p:ph type="sldNum" sz="quarter" idx="12"/>
          </p:nvPr>
        </p:nvSpPr>
        <p:spPr/>
        <p:txBody>
          <a:bodyPr/>
          <a:lstStyle/>
          <a:p>
            <a:fld id="{A29F82CD-2E8B-4E1B-900D-AE7D2BEEC9AD}" type="slidenum">
              <a:rPr lang="sl-SI" smtClean="0"/>
              <a:pPr/>
              <a:t>‹#›</a:t>
            </a:fld>
            <a:endParaRPr lang="sl-SI"/>
          </a:p>
        </p:txBody>
      </p:sp>
    </p:spTree>
    <p:extLst>
      <p:ext uri="{BB962C8B-B14F-4D97-AF65-F5344CB8AC3E}">
        <p14:creationId xmlns:p14="http://schemas.microsoft.com/office/powerpoint/2010/main" val="20548798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značba mesta vsebine 2"/>
          <p:cNvSpPr>
            <a:spLocks noGrp="1"/>
          </p:cNvSpPr>
          <p:nvPr>
            <p:ph idx="1"/>
          </p:nvPr>
        </p:nvSpPr>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datuma 3"/>
          <p:cNvSpPr>
            <a:spLocks noGrp="1"/>
          </p:cNvSpPr>
          <p:nvPr>
            <p:ph type="dt" sz="half" idx="10"/>
          </p:nvPr>
        </p:nvSpPr>
        <p:spPr/>
        <p:txBody>
          <a:bodyPr/>
          <a:lstStyle/>
          <a:p>
            <a:fld id="{C9B77C96-73A0-4A7A-813B-419D676A752E}" type="datetimeFigureOut">
              <a:rPr lang="sl-SI" smtClean="0"/>
              <a:pPr/>
              <a:t>3.4.2018</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15211DD7-C1C9-4A28-8E42-C3CF1575A231}" type="slidenum">
              <a:rPr lang="sl-SI" smtClean="0"/>
              <a:pPr/>
              <a:t>‹#›</a:t>
            </a:fld>
            <a:endParaRPr lang="sl-SI"/>
          </a:p>
        </p:txBody>
      </p:sp>
    </p:spTree>
    <p:extLst>
      <p:ext uri="{BB962C8B-B14F-4D97-AF65-F5344CB8AC3E}">
        <p14:creationId xmlns:p14="http://schemas.microsoft.com/office/powerpoint/2010/main" val="52644480"/>
      </p:ext>
    </p:extLst>
  </p:cSld>
  <p:clrMapOvr>
    <a:masterClrMapping/>
  </p:clrMapOvr>
  <p:transition spd="slow">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2389717" y="4800600"/>
            <a:ext cx="7315200" cy="566738"/>
          </a:xfrm>
        </p:spPr>
        <p:txBody>
          <a:bodyPr anchor="b"/>
          <a:lstStyle>
            <a:lvl1pPr algn="l">
              <a:defRPr sz="2000" b="1"/>
            </a:lvl1pPr>
          </a:lstStyle>
          <a:p>
            <a:r>
              <a:rPr lang="sl-SI" smtClean="0"/>
              <a:t>Uredite slog naslova matrice</a:t>
            </a:r>
            <a:endParaRPr lang="sl-SI"/>
          </a:p>
        </p:txBody>
      </p:sp>
      <p:sp>
        <p:nvSpPr>
          <p:cNvPr id="3" name="Ograda slik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Ograda besedila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5" name="Ograda datuma 4"/>
          <p:cNvSpPr>
            <a:spLocks noGrp="1"/>
          </p:cNvSpPr>
          <p:nvPr>
            <p:ph type="dt" sz="half" idx="10"/>
          </p:nvPr>
        </p:nvSpPr>
        <p:spPr/>
        <p:txBody>
          <a:bodyPr/>
          <a:lstStyle/>
          <a:p>
            <a:fld id="{3A933C00-8AF7-4147-AA18-B98566587D7D}" type="datetimeFigureOut">
              <a:rPr lang="sl-SI" smtClean="0"/>
              <a:pPr/>
              <a:t>3.4.2018</a:t>
            </a:fld>
            <a:endParaRPr lang="sl-SI"/>
          </a:p>
        </p:txBody>
      </p:sp>
      <p:sp>
        <p:nvSpPr>
          <p:cNvPr id="6" name="Ograda noge 5"/>
          <p:cNvSpPr>
            <a:spLocks noGrp="1"/>
          </p:cNvSpPr>
          <p:nvPr>
            <p:ph type="ftr" sz="quarter" idx="11"/>
          </p:nvPr>
        </p:nvSpPr>
        <p:spPr/>
        <p:txBody>
          <a:bodyPr/>
          <a:lstStyle/>
          <a:p>
            <a:endParaRPr lang="sl-SI"/>
          </a:p>
        </p:txBody>
      </p:sp>
      <p:sp>
        <p:nvSpPr>
          <p:cNvPr id="7" name="Ograda številke diapozitiva 6"/>
          <p:cNvSpPr>
            <a:spLocks noGrp="1"/>
          </p:cNvSpPr>
          <p:nvPr>
            <p:ph type="sldNum" sz="quarter" idx="12"/>
          </p:nvPr>
        </p:nvSpPr>
        <p:spPr/>
        <p:txBody>
          <a:bodyPr/>
          <a:lstStyle/>
          <a:p>
            <a:fld id="{A29F82CD-2E8B-4E1B-900D-AE7D2BEEC9AD}" type="slidenum">
              <a:rPr lang="sl-SI" smtClean="0"/>
              <a:pPr/>
              <a:t>‹#›</a:t>
            </a:fld>
            <a:endParaRPr lang="sl-SI"/>
          </a:p>
        </p:txBody>
      </p:sp>
    </p:spTree>
    <p:extLst>
      <p:ext uri="{BB962C8B-B14F-4D97-AF65-F5344CB8AC3E}">
        <p14:creationId xmlns:p14="http://schemas.microsoft.com/office/powerpoint/2010/main" val="9363273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grada navpičnega besedila 2"/>
          <p:cNvSpPr>
            <a:spLocks noGrp="1"/>
          </p:cNvSpPr>
          <p:nvPr>
            <p:ph type="body" orient="vert" idx="1"/>
          </p:nvPr>
        </p:nvSpPr>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10"/>
          </p:nvPr>
        </p:nvSpPr>
        <p:spPr/>
        <p:txBody>
          <a:bodyPr/>
          <a:lstStyle/>
          <a:p>
            <a:fld id="{3A933C00-8AF7-4147-AA18-B98566587D7D}" type="datetimeFigureOut">
              <a:rPr lang="sl-SI" smtClean="0"/>
              <a:pPr/>
              <a:t>3.4.2018</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A29F82CD-2E8B-4E1B-900D-AE7D2BEEC9AD}" type="slidenum">
              <a:rPr lang="sl-SI" smtClean="0"/>
              <a:pPr/>
              <a:t>‹#›</a:t>
            </a:fld>
            <a:endParaRPr lang="sl-SI"/>
          </a:p>
        </p:txBody>
      </p:sp>
    </p:spTree>
    <p:extLst>
      <p:ext uri="{BB962C8B-B14F-4D97-AF65-F5344CB8AC3E}">
        <p14:creationId xmlns:p14="http://schemas.microsoft.com/office/powerpoint/2010/main" val="24994174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8839200" y="274639"/>
            <a:ext cx="2743200" cy="5851525"/>
          </a:xfrm>
        </p:spPr>
        <p:txBody>
          <a:bodyPr vert="eaVert"/>
          <a:lstStyle/>
          <a:p>
            <a:r>
              <a:rPr lang="sl-SI" smtClean="0"/>
              <a:t>Uredite slog naslova matrice</a:t>
            </a:r>
            <a:endParaRPr lang="sl-SI"/>
          </a:p>
        </p:txBody>
      </p:sp>
      <p:sp>
        <p:nvSpPr>
          <p:cNvPr id="3" name="Ograda navpičnega besedila 2"/>
          <p:cNvSpPr>
            <a:spLocks noGrp="1"/>
          </p:cNvSpPr>
          <p:nvPr>
            <p:ph type="body" orient="vert" idx="1"/>
          </p:nvPr>
        </p:nvSpPr>
        <p:spPr>
          <a:xfrm>
            <a:off x="609600" y="274639"/>
            <a:ext cx="8026400" cy="5851525"/>
          </a:xfrm>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10"/>
          </p:nvPr>
        </p:nvSpPr>
        <p:spPr/>
        <p:txBody>
          <a:bodyPr/>
          <a:lstStyle/>
          <a:p>
            <a:fld id="{3A933C00-8AF7-4147-AA18-B98566587D7D}" type="datetimeFigureOut">
              <a:rPr lang="sl-SI" smtClean="0"/>
              <a:pPr/>
              <a:t>3.4.2018</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A29F82CD-2E8B-4E1B-900D-AE7D2BEEC9AD}" type="slidenum">
              <a:rPr lang="sl-SI" smtClean="0"/>
              <a:pPr/>
              <a:t>‹#›</a:t>
            </a:fld>
            <a:endParaRPr lang="sl-SI"/>
          </a:p>
        </p:txBody>
      </p:sp>
    </p:spTree>
    <p:extLst>
      <p:ext uri="{BB962C8B-B14F-4D97-AF65-F5344CB8AC3E}">
        <p14:creationId xmlns:p14="http://schemas.microsoft.com/office/powerpoint/2010/main" val="42583451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831849" y="1709738"/>
            <a:ext cx="10515600" cy="2852737"/>
          </a:xfrm>
        </p:spPr>
        <p:txBody>
          <a:bodyPr anchor="b"/>
          <a:lstStyle>
            <a:lvl1pPr>
              <a:defRPr sz="6000"/>
            </a:lvl1pPr>
          </a:lstStyle>
          <a:p>
            <a:r>
              <a:rPr lang="sl-SI" smtClean="0"/>
              <a:t>Uredite slog naslova matrice</a:t>
            </a:r>
            <a:endParaRPr lang="sl-SI"/>
          </a:p>
        </p:txBody>
      </p:sp>
      <p:sp>
        <p:nvSpPr>
          <p:cNvPr id="3" name="Označba mesta besedila 2"/>
          <p:cNvSpPr>
            <a:spLocks noGrp="1"/>
          </p:cNvSpPr>
          <p:nvPr>
            <p:ph type="body" idx="1"/>
          </p:nvPr>
        </p:nvSpPr>
        <p:spPr>
          <a:xfrm>
            <a:off x="831849" y="4589467"/>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l-SI" smtClean="0"/>
              <a:t>Uredite sloge besedila matrice</a:t>
            </a:r>
          </a:p>
        </p:txBody>
      </p:sp>
      <p:sp>
        <p:nvSpPr>
          <p:cNvPr id="4" name="Označba mesta datuma 3"/>
          <p:cNvSpPr>
            <a:spLocks noGrp="1"/>
          </p:cNvSpPr>
          <p:nvPr>
            <p:ph type="dt" sz="half" idx="10"/>
          </p:nvPr>
        </p:nvSpPr>
        <p:spPr/>
        <p:txBody>
          <a:bodyPr/>
          <a:lstStyle/>
          <a:p>
            <a:fld id="{C9B77C96-73A0-4A7A-813B-419D676A752E}" type="datetimeFigureOut">
              <a:rPr lang="sl-SI" smtClean="0"/>
              <a:pPr/>
              <a:t>3.4.2018</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15211DD7-C1C9-4A28-8E42-C3CF1575A231}" type="slidenum">
              <a:rPr lang="sl-SI" smtClean="0"/>
              <a:pPr/>
              <a:t>‹#›</a:t>
            </a:fld>
            <a:endParaRPr lang="sl-SI"/>
          </a:p>
        </p:txBody>
      </p:sp>
    </p:spTree>
    <p:extLst>
      <p:ext uri="{BB962C8B-B14F-4D97-AF65-F5344CB8AC3E}">
        <p14:creationId xmlns:p14="http://schemas.microsoft.com/office/powerpoint/2010/main" val="3185372653"/>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značba mesta vsebine 2"/>
          <p:cNvSpPr>
            <a:spLocks noGrp="1"/>
          </p:cNvSpPr>
          <p:nvPr>
            <p:ph sz="half" idx="1"/>
          </p:nvPr>
        </p:nvSpPr>
        <p:spPr>
          <a:xfrm>
            <a:off x="838200" y="1825625"/>
            <a:ext cx="5181600" cy="4351338"/>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vsebine 3"/>
          <p:cNvSpPr>
            <a:spLocks noGrp="1"/>
          </p:cNvSpPr>
          <p:nvPr>
            <p:ph sz="half" idx="2"/>
          </p:nvPr>
        </p:nvSpPr>
        <p:spPr>
          <a:xfrm>
            <a:off x="6172200" y="1825625"/>
            <a:ext cx="5181600" cy="4351338"/>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značba mesta datuma 4"/>
          <p:cNvSpPr>
            <a:spLocks noGrp="1"/>
          </p:cNvSpPr>
          <p:nvPr>
            <p:ph type="dt" sz="half" idx="10"/>
          </p:nvPr>
        </p:nvSpPr>
        <p:spPr/>
        <p:txBody>
          <a:bodyPr/>
          <a:lstStyle/>
          <a:p>
            <a:fld id="{C9B77C96-73A0-4A7A-813B-419D676A752E}" type="datetimeFigureOut">
              <a:rPr lang="sl-SI" smtClean="0"/>
              <a:pPr/>
              <a:t>3.4.2018</a:t>
            </a:fld>
            <a:endParaRPr lang="sl-SI"/>
          </a:p>
        </p:txBody>
      </p:sp>
      <p:sp>
        <p:nvSpPr>
          <p:cNvPr id="6" name="Označba mesta noge 5"/>
          <p:cNvSpPr>
            <a:spLocks noGrp="1"/>
          </p:cNvSpPr>
          <p:nvPr>
            <p:ph type="ftr" sz="quarter" idx="11"/>
          </p:nvPr>
        </p:nvSpPr>
        <p:spPr/>
        <p:txBody>
          <a:bodyPr/>
          <a:lstStyle/>
          <a:p>
            <a:endParaRPr lang="sl-SI"/>
          </a:p>
        </p:txBody>
      </p:sp>
      <p:sp>
        <p:nvSpPr>
          <p:cNvPr id="7" name="Označba mesta številke diapozitiva 6"/>
          <p:cNvSpPr>
            <a:spLocks noGrp="1"/>
          </p:cNvSpPr>
          <p:nvPr>
            <p:ph type="sldNum" sz="quarter" idx="12"/>
          </p:nvPr>
        </p:nvSpPr>
        <p:spPr/>
        <p:txBody>
          <a:bodyPr/>
          <a:lstStyle/>
          <a:p>
            <a:fld id="{15211DD7-C1C9-4A28-8E42-C3CF1575A231}" type="slidenum">
              <a:rPr lang="sl-SI" smtClean="0"/>
              <a:pPr/>
              <a:t>‹#›</a:t>
            </a:fld>
            <a:endParaRPr lang="sl-SI"/>
          </a:p>
        </p:txBody>
      </p:sp>
    </p:spTree>
    <p:extLst>
      <p:ext uri="{BB962C8B-B14F-4D97-AF65-F5344CB8AC3E}">
        <p14:creationId xmlns:p14="http://schemas.microsoft.com/office/powerpoint/2010/main" val="3572033794"/>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a:xfrm>
            <a:off x="839788" y="365126"/>
            <a:ext cx="10515600" cy="1325563"/>
          </a:xfrm>
        </p:spPr>
        <p:txBody>
          <a:bodyPr/>
          <a:lstStyle/>
          <a:p>
            <a:r>
              <a:rPr lang="sl-SI" smtClean="0"/>
              <a:t>Uredite slog naslova matrice</a:t>
            </a:r>
            <a:endParaRPr lang="sl-SI"/>
          </a:p>
        </p:txBody>
      </p:sp>
      <p:sp>
        <p:nvSpPr>
          <p:cNvPr id="3" name="Označba mesta besedila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4" name="Označba mesta vsebine 3"/>
          <p:cNvSpPr>
            <a:spLocks noGrp="1"/>
          </p:cNvSpPr>
          <p:nvPr>
            <p:ph sz="half" idx="2"/>
          </p:nvPr>
        </p:nvSpPr>
        <p:spPr>
          <a:xfrm>
            <a:off x="839789" y="2505075"/>
            <a:ext cx="5157787" cy="3684588"/>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značba mesta besedila 4"/>
          <p:cNvSpPr>
            <a:spLocks noGrp="1"/>
          </p:cNvSpPr>
          <p:nvPr>
            <p:ph type="body" sz="quarter" idx="3"/>
          </p:nvPr>
        </p:nvSpPr>
        <p:spPr>
          <a:xfrm>
            <a:off x="6172202"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6" name="Označba mesta vsebine 5"/>
          <p:cNvSpPr>
            <a:spLocks noGrp="1"/>
          </p:cNvSpPr>
          <p:nvPr>
            <p:ph sz="quarter" idx="4"/>
          </p:nvPr>
        </p:nvSpPr>
        <p:spPr>
          <a:xfrm>
            <a:off x="6172202" y="2505075"/>
            <a:ext cx="5183188" cy="3684588"/>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7" name="Označba mesta datuma 6"/>
          <p:cNvSpPr>
            <a:spLocks noGrp="1"/>
          </p:cNvSpPr>
          <p:nvPr>
            <p:ph type="dt" sz="half" idx="10"/>
          </p:nvPr>
        </p:nvSpPr>
        <p:spPr/>
        <p:txBody>
          <a:bodyPr/>
          <a:lstStyle/>
          <a:p>
            <a:fld id="{C9B77C96-73A0-4A7A-813B-419D676A752E}" type="datetimeFigureOut">
              <a:rPr lang="sl-SI" smtClean="0"/>
              <a:pPr/>
              <a:t>3.4.2018</a:t>
            </a:fld>
            <a:endParaRPr lang="sl-SI"/>
          </a:p>
        </p:txBody>
      </p:sp>
      <p:sp>
        <p:nvSpPr>
          <p:cNvPr id="8" name="Označba mesta noge 7"/>
          <p:cNvSpPr>
            <a:spLocks noGrp="1"/>
          </p:cNvSpPr>
          <p:nvPr>
            <p:ph type="ftr" sz="quarter" idx="11"/>
          </p:nvPr>
        </p:nvSpPr>
        <p:spPr/>
        <p:txBody>
          <a:bodyPr/>
          <a:lstStyle/>
          <a:p>
            <a:endParaRPr lang="sl-SI"/>
          </a:p>
        </p:txBody>
      </p:sp>
      <p:sp>
        <p:nvSpPr>
          <p:cNvPr id="9" name="Označba mesta številke diapozitiva 8"/>
          <p:cNvSpPr>
            <a:spLocks noGrp="1"/>
          </p:cNvSpPr>
          <p:nvPr>
            <p:ph type="sldNum" sz="quarter" idx="12"/>
          </p:nvPr>
        </p:nvSpPr>
        <p:spPr/>
        <p:txBody>
          <a:bodyPr/>
          <a:lstStyle/>
          <a:p>
            <a:fld id="{15211DD7-C1C9-4A28-8E42-C3CF1575A231}" type="slidenum">
              <a:rPr lang="sl-SI" smtClean="0"/>
              <a:pPr/>
              <a:t>‹#›</a:t>
            </a:fld>
            <a:endParaRPr lang="sl-SI"/>
          </a:p>
        </p:txBody>
      </p:sp>
    </p:spTree>
    <p:extLst>
      <p:ext uri="{BB962C8B-B14F-4D97-AF65-F5344CB8AC3E}">
        <p14:creationId xmlns:p14="http://schemas.microsoft.com/office/powerpoint/2010/main" val="2573721352"/>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značba mesta datuma 2"/>
          <p:cNvSpPr>
            <a:spLocks noGrp="1"/>
          </p:cNvSpPr>
          <p:nvPr>
            <p:ph type="dt" sz="half" idx="10"/>
          </p:nvPr>
        </p:nvSpPr>
        <p:spPr/>
        <p:txBody>
          <a:bodyPr/>
          <a:lstStyle/>
          <a:p>
            <a:fld id="{C9B77C96-73A0-4A7A-813B-419D676A752E}" type="datetimeFigureOut">
              <a:rPr lang="sl-SI" smtClean="0"/>
              <a:pPr/>
              <a:t>3.4.2018</a:t>
            </a:fld>
            <a:endParaRPr lang="sl-SI"/>
          </a:p>
        </p:txBody>
      </p:sp>
      <p:sp>
        <p:nvSpPr>
          <p:cNvPr id="4" name="Označba mesta noge 3"/>
          <p:cNvSpPr>
            <a:spLocks noGrp="1"/>
          </p:cNvSpPr>
          <p:nvPr>
            <p:ph type="ftr" sz="quarter" idx="11"/>
          </p:nvPr>
        </p:nvSpPr>
        <p:spPr/>
        <p:txBody>
          <a:bodyPr/>
          <a:lstStyle/>
          <a:p>
            <a:endParaRPr lang="sl-SI"/>
          </a:p>
        </p:txBody>
      </p:sp>
      <p:sp>
        <p:nvSpPr>
          <p:cNvPr id="5" name="Označba mesta številke diapozitiva 4"/>
          <p:cNvSpPr>
            <a:spLocks noGrp="1"/>
          </p:cNvSpPr>
          <p:nvPr>
            <p:ph type="sldNum" sz="quarter" idx="12"/>
          </p:nvPr>
        </p:nvSpPr>
        <p:spPr/>
        <p:txBody>
          <a:bodyPr/>
          <a:lstStyle/>
          <a:p>
            <a:fld id="{15211DD7-C1C9-4A28-8E42-C3CF1575A231}" type="slidenum">
              <a:rPr lang="sl-SI" smtClean="0"/>
              <a:pPr/>
              <a:t>‹#›</a:t>
            </a:fld>
            <a:endParaRPr lang="sl-SI"/>
          </a:p>
        </p:txBody>
      </p:sp>
    </p:spTree>
    <p:extLst>
      <p:ext uri="{BB962C8B-B14F-4D97-AF65-F5344CB8AC3E}">
        <p14:creationId xmlns:p14="http://schemas.microsoft.com/office/powerpoint/2010/main" val="3246962281"/>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značba mesta datuma 1"/>
          <p:cNvSpPr>
            <a:spLocks noGrp="1"/>
          </p:cNvSpPr>
          <p:nvPr>
            <p:ph type="dt" sz="half" idx="10"/>
          </p:nvPr>
        </p:nvSpPr>
        <p:spPr/>
        <p:txBody>
          <a:bodyPr/>
          <a:lstStyle/>
          <a:p>
            <a:fld id="{C9B77C96-73A0-4A7A-813B-419D676A752E}" type="datetimeFigureOut">
              <a:rPr lang="sl-SI" smtClean="0"/>
              <a:pPr/>
              <a:t>3.4.2018</a:t>
            </a:fld>
            <a:endParaRPr lang="sl-SI"/>
          </a:p>
        </p:txBody>
      </p:sp>
      <p:sp>
        <p:nvSpPr>
          <p:cNvPr id="3" name="Označba mesta noge 2"/>
          <p:cNvSpPr>
            <a:spLocks noGrp="1"/>
          </p:cNvSpPr>
          <p:nvPr>
            <p:ph type="ftr" sz="quarter" idx="11"/>
          </p:nvPr>
        </p:nvSpPr>
        <p:spPr/>
        <p:txBody>
          <a:bodyPr/>
          <a:lstStyle/>
          <a:p>
            <a:endParaRPr lang="sl-SI"/>
          </a:p>
        </p:txBody>
      </p:sp>
      <p:sp>
        <p:nvSpPr>
          <p:cNvPr id="4" name="Označba mesta številke diapozitiva 3"/>
          <p:cNvSpPr>
            <a:spLocks noGrp="1"/>
          </p:cNvSpPr>
          <p:nvPr>
            <p:ph type="sldNum" sz="quarter" idx="12"/>
          </p:nvPr>
        </p:nvSpPr>
        <p:spPr/>
        <p:txBody>
          <a:bodyPr/>
          <a:lstStyle/>
          <a:p>
            <a:fld id="{15211DD7-C1C9-4A28-8E42-C3CF1575A231}" type="slidenum">
              <a:rPr lang="sl-SI" smtClean="0"/>
              <a:pPr/>
              <a:t>‹#›</a:t>
            </a:fld>
            <a:endParaRPr lang="sl-SI"/>
          </a:p>
        </p:txBody>
      </p:sp>
    </p:spTree>
    <p:extLst>
      <p:ext uri="{BB962C8B-B14F-4D97-AF65-F5344CB8AC3E}">
        <p14:creationId xmlns:p14="http://schemas.microsoft.com/office/powerpoint/2010/main" val="3895672888"/>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Vsebina z naslovom">
    <p:spTree>
      <p:nvGrpSpPr>
        <p:cNvPr id="1" name=""/>
        <p:cNvGrpSpPr/>
        <p:nvPr/>
      </p:nvGrpSpPr>
      <p:grpSpPr>
        <a:xfrm>
          <a:off x="0" y="0"/>
          <a:ext cx="0" cy="0"/>
          <a:chOff x="0" y="0"/>
          <a:chExt cx="0" cy="0"/>
        </a:xfrm>
      </p:grpSpPr>
      <p:sp>
        <p:nvSpPr>
          <p:cNvPr id="2" name="Naslov 1"/>
          <p:cNvSpPr>
            <a:spLocks noGrp="1"/>
          </p:cNvSpPr>
          <p:nvPr>
            <p:ph type="title"/>
          </p:nvPr>
        </p:nvSpPr>
        <p:spPr>
          <a:xfrm>
            <a:off x="839788" y="457200"/>
            <a:ext cx="3932237" cy="1600200"/>
          </a:xfrm>
        </p:spPr>
        <p:txBody>
          <a:bodyPr anchor="b"/>
          <a:lstStyle>
            <a:lvl1pPr>
              <a:defRPr sz="3200"/>
            </a:lvl1pPr>
          </a:lstStyle>
          <a:p>
            <a:r>
              <a:rPr lang="sl-SI" smtClean="0"/>
              <a:t>Uredite slog naslova matrice</a:t>
            </a:r>
            <a:endParaRPr lang="sl-SI"/>
          </a:p>
        </p:txBody>
      </p:sp>
      <p:sp>
        <p:nvSpPr>
          <p:cNvPr id="3" name="Označba mesta vsebine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besedila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smtClean="0"/>
              <a:t>Uredite sloge besedila matrice</a:t>
            </a:r>
          </a:p>
        </p:txBody>
      </p:sp>
      <p:sp>
        <p:nvSpPr>
          <p:cNvPr id="5" name="Označba mesta datuma 4"/>
          <p:cNvSpPr>
            <a:spLocks noGrp="1"/>
          </p:cNvSpPr>
          <p:nvPr>
            <p:ph type="dt" sz="half" idx="10"/>
          </p:nvPr>
        </p:nvSpPr>
        <p:spPr/>
        <p:txBody>
          <a:bodyPr/>
          <a:lstStyle/>
          <a:p>
            <a:fld id="{C9B77C96-73A0-4A7A-813B-419D676A752E}" type="datetimeFigureOut">
              <a:rPr lang="sl-SI" smtClean="0"/>
              <a:pPr/>
              <a:t>3.4.2018</a:t>
            </a:fld>
            <a:endParaRPr lang="sl-SI"/>
          </a:p>
        </p:txBody>
      </p:sp>
      <p:sp>
        <p:nvSpPr>
          <p:cNvPr id="6" name="Označba mesta noge 5"/>
          <p:cNvSpPr>
            <a:spLocks noGrp="1"/>
          </p:cNvSpPr>
          <p:nvPr>
            <p:ph type="ftr" sz="quarter" idx="11"/>
          </p:nvPr>
        </p:nvSpPr>
        <p:spPr/>
        <p:txBody>
          <a:bodyPr/>
          <a:lstStyle/>
          <a:p>
            <a:endParaRPr lang="sl-SI"/>
          </a:p>
        </p:txBody>
      </p:sp>
      <p:sp>
        <p:nvSpPr>
          <p:cNvPr id="7" name="Označba mesta številke diapozitiva 6"/>
          <p:cNvSpPr>
            <a:spLocks noGrp="1"/>
          </p:cNvSpPr>
          <p:nvPr>
            <p:ph type="sldNum" sz="quarter" idx="12"/>
          </p:nvPr>
        </p:nvSpPr>
        <p:spPr/>
        <p:txBody>
          <a:bodyPr/>
          <a:lstStyle/>
          <a:p>
            <a:fld id="{15211DD7-C1C9-4A28-8E42-C3CF1575A231}" type="slidenum">
              <a:rPr lang="sl-SI" smtClean="0"/>
              <a:pPr/>
              <a:t>‹#›</a:t>
            </a:fld>
            <a:endParaRPr lang="sl-SI"/>
          </a:p>
        </p:txBody>
      </p:sp>
    </p:spTree>
    <p:extLst>
      <p:ext uri="{BB962C8B-B14F-4D97-AF65-F5344CB8AC3E}">
        <p14:creationId xmlns:p14="http://schemas.microsoft.com/office/powerpoint/2010/main" val="3239773445"/>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839788" y="457200"/>
            <a:ext cx="3932237" cy="1600200"/>
          </a:xfrm>
        </p:spPr>
        <p:txBody>
          <a:bodyPr anchor="b"/>
          <a:lstStyle>
            <a:lvl1pPr>
              <a:defRPr sz="3200"/>
            </a:lvl1pPr>
          </a:lstStyle>
          <a:p>
            <a:r>
              <a:rPr lang="sl-SI" smtClean="0"/>
              <a:t>Uredite slog naslova matrice</a:t>
            </a:r>
            <a:endParaRPr lang="sl-SI"/>
          </a:p>
        </p:txBody>
      </p:sp>
      <p:sp>
        <p:nvSpPr>
          <p:cNvPr id="3" name="Označba mesta slike 2"/>
          <p:cNvSpPr>
            <a:spLocks noGrp="1"/>
          </p:cNvSpPr>
          <p:nvPr>
            <p:ph type="pic" idx="1"/>
          </p:nvPr>
        </p:nvSpPr>
        <p:spPr>
          <a:xfrm>
            <a:off x="5183188"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Označba mesta besedila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smtClean="0"/>
              <a:t>Uredite sloge besedila matrice</a:t>
            </a:r>
          </a:p>
        </p:txBody>
      </p:sp>
      <p:sp>
        <p:nvSpPr>
          <p:cNvPr id="5" name="Označba mesta datuma 4"/>
          <p:cNvSpPr>
            <a:spLocks noGrp="1"/>
          </p:cNvSpPr>
          <p:nvPr>
            <p:ph type="dt" sz="half" idx="10"/>
          </p:nvPr>
        </p:nvSpPr>
        <p:spPr/>
        <p:txBody>
          <a:bodyPr/>
          <a:lstStyle/>
          <a:p>
            <a:fld id="{C9B77C96-73A0-4A7A-813B-419D676A752E}" type="datetimeFigureOut">
              <a:rPr lang="sl-SI" smtClean="0"/>
              <a:pPr/>
              <a:t>3.4.2018</a:t>
            </a:fld>
            <a:endParaRPr lang="sl-SI"/>
          </a:p>
        </p:txBody>
      </p:sp>
      <p:sp>
        <p:nvSpPr>
          <p:cNvPr id="6" name="Označba mesta noge 5"/>
          <p:cNvSpPr>
            <a:spLocks noGrp="1"/>
          </p:cNvSpPr>
          <p:nvPr>
            <p:ph type="ftr" sz="quarter" idx="11"/>
          </p:nvPr>
        </p:nvSpPr>
        <p:spPr/>
        <p:txBody>
          <a:bodyPr/>
          <a:lstStyle/>
          <a:p>
            <a:endParaRPr lang="sl-SI"/>
          </a:p>
        </p:txBody>
      </p:sp>
      <p:sp>
        <p:nvSpPr>
          <p:cNvPr id="7" name="Označba mesta številke diapozitiva 6"/>
          <p:cNvSpPr>
            <a:spLocks noGrp="1"/>
          </p:cNvSpPr>
          <p:nvPr>
            <p:ph type="sldNum" sz="quarter" idx="12"/>
          </p:nvPr>
        </p:nvSpPr>
        <p:spPr/>
        <p:txBody>
          <a:bodyPr/>
          <a:lstStyle/>
          <a:p>
            <a:fld id="{15211DD7-C1C9-4A28-8E42-C3CF1575A231}" type="slidenum">
              <a:rPr lang="sl-SI" smtClean="0"/>
              <a:pPr/>
              <a:t>‹#›</a:t>
            </a:fld>
            <a:endParaRPr lang="sl-SI"/>
          </a:p>
        </p:txBody>
      </p:sp>
    </p:spTree>
    <p:extLst>
      <p:ext uri="{BB962C8B-B14F-4D97-AF65-F5344CB8AC3E}">
        <p14:creationId xmlns:p14="http://schemas.microsoft.com/office/powerpoint/2010/main" val="1636090228"/>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2" name="Označba mesta naslova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sl-SI" smtClean="0"/>
              <a:t>Uredite slog naslova matrice</a:t>
            </a:r>
            <a:endParaRPr lang="sl-SI"/>
          </a:p>
        </p:txBody>
      </p:sp>
      <p:sp>
        <p:nvSpPr>
          <p:cNvPr id="3" name="Označba mesta besedila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datuma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B77C96-73A0-4A7A-813B-419D676A752E}" type="datetimeFigureOut">
              <a:rPr lang="sl-SI" smtClean="0"/>
              <a:pPr/>
              <a:t>3.4.2018</a:t>
            </a:fld>
            <a:endParaRPr lang="sl-SI"/>
          </a:p>
        </p:txBody>
      </p:sp>
      <p:sp>
        <p:nvSpPr>
          <p:cNvPr id="5" name="Označba mesta noge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l-SI"/>
          </a:p>
        </p:txBody>
      </p:sp>
      <p:sp>
        <p:nvSpPr>
          <p:cNvPr id="6" name="Označba mesta številke diapozitiva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211DD7-C1C9-4A28-8E42-C3CF1575A231}" type="slidenum">
              <a:rPr lang="sl-SI" smtClean="0"/>
              <a:pPr/>
              <a:t>‹#›</a:t>
            </a:fld>
            <a:endParaRPr lang="sl-SI"/>
          </a:p>
        </p:txBody>
      </p:sp>
    </p:spTree>
    <p:extLst>
      <p:ext uri="{BB962C8B-B14F-4D97-AF65-F5344CB8AC3E}">
        <p14:creationId xmlns:p14="http://schemas.microsoft.com/office/powerpoint/2010/main" val="682274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grada naslova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sl-SI" smtClean="0"/>
              <a:t>Uredite slog naslova matrice</a:t>
            </a:r>
            <a:endParaRPr lang="sl-SI"/>
          </a:p>
        </p:txBody>
      </p:sp>
      <p:sp>
        <p:nvSpPr>
          <p:cNvPr id="3" name="Ograda besedila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933C00-8AF7-4147-AA18-B98566587D7D}" type="datetimeFigureOut">
              <a:rPr lang="sl-SI" smtClean="0"/>
              <a:pPr/>
              <a:t>3.4.2018</a:t>
            </a:fld>
            <a:endParaRPr lang="sl-SI"/>
          </a:p>
        </p:txBody>
      </p:sp>
      <p:sp>
        <p:nvSpPr>
          <p:cNvPr id="5" name="Ograda noge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l-SI"/>
          </a:p>
        </p:txBody>
      </p:sp>
      <p:sp>
        <p:nvSpPr>
          <p:cNvPr id="6" name="Ograda številke diapozitiva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9F82CD-2E8B-4E1B-900D-AE7D2BEEC9AD}" type="slidenum">
              <a:rPr lang="sl-SI" smtClean="0"/>
              <a:pPr/>
              <a:t>‹#›</a:t>
            </a:fld>
            <a:endParaRPr lang="sl-SI"/>
          </a:p>
        </p:txBody>
      </p:sp>
    </p:spTree>
    <p:extLst>
      <p:ext uri="{BB962C8B-B14F-4D97-AF65-F5344CB8AC3E}">
        <p14:creationId xmlns:p14="http://schemas.microsoft.com/office/powerpoint/2010/main" val="144542759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13.xml"/><Relationship Id="rId4" Type="http://schemas.openxmlformats.org/officeDocument/2006/relationships/image" Target="../media/image4.emf"/></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685981" y="1848989"/>
            <a:ext cx="10753344" cy="1453896"/>
          </a:xfrm>
        </p:spPr>
        <p:txBody>
          <a:bodyPr>
            <a:normAutofit fontScale="90000"/>
          </a:bodyPr>
          <a:lstStyle/>
          <a:p>
            <a:r>
              <a:rPr lang="sl-SI" b="1" i="1" dirty="0"/>
              <a:t/>
            </a:r>
            <a:br>
              <a:rPr lang="sl-SI" b="1" i="1" dirty="0"/>
            </a:br>
            <a:r>
              <a:rPr lang="sl-SI" sz="2200" b="1" i="1" dirty="0" smtClean="0">
                <a:latin typeface="Arial" panose="020B0604020202020204" pitchFamily="34" charset="0"/>
                <a:cs typeface="Arial" panose="020B0604020202020204" pitchFamily="34" charset="0"/>
              </a:rPr>
              <a:t>Igor Saksida, Pedagoška fakulteta, UL, UP</a:t>
            </a:r>
            <a:r>
              <a:rPr lang="sl-SI" sz="3600" b="1" i="1" dirty="0" smtClean="0">
                <a:latin typeface="Arial" panose="020B0604020202020204" pitchFamily="34" charset="0"/>
                <a:cs typeface="Arial" panose="020B0604020202020204" pitchFamily="34" charset="0"/>
              </a:rPr>
              <a:t/>
            </a:r>
            <a:br>
              <a:rPr lang="sl-SI" sz="3600" b="1" i="1" dirty="0" smtClean="0">
                <a:latin typeface="Arial" panose="020B0604020202020204" pitchFamily="34" charset="0"/>
                <a:cs typeface="Arial" panose="020B0604020202020204" pitchFamily="34" charset="0"/>
              </a:rPr>
            </a:br>
            <a:r>
              <a:rPr lang="sl-SI" sz="4900" b="1" i="1" dirty="0" err="1" smtClean="0">
                <a:solidFill>
                  <a:schemeClr val="tx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Bujta</a:t>
            </a:r>
            <a:r>
              <a:rPr lang="sl-SI" sz="4900" b="1" i="1" dirty="0" smtClean="0">
                <a:solidFill>
                  <a:schemeClr val="tx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sl-SI" sz="4900" b="1" i="1" dirty="0">
                <a:solidFill>
                  <a:schemeClr val="tx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repa </a:t>
            </a:r>
            <a:r>
              <a:rPr lang="sl-SI" sz="49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 </a:t>
            </a:r>
            <a:r>
              <a:rPr lang="sl-SI" sz="4900" b="1" i="1"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šalšo</a:t>
            </a:r>
            <a:r>
              <a:rPr lang="sl-SI" sz="49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sl-SI" sz="4900" b="1" i="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in </a:t>
            </a:r>
            <a:r>
              <a:rPr lang="sl-SI" sz="4900" b="1" i="1" dirty="0" smtClean="0">
                <a:solidFill>
                  <a:srgbClr val="00B05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origanom</a:t>
            </a:r>
            <a:r>
              <a:rPr lang="sl-SI" sz="4400" dirty="0">
                <a:latin typeface="Arial" panose="020B0604020202020204" pitchFamily="34" charset="0"/>
                <a:cs typeface="Arial" panose="020B0604020202020204" pitchFamily="34" charset="0"/>
              </a:rPr>
              <a:t/>
            </a:r>
            <a:br>
              <a:rPr lang="sl-SI" sz="4400" dirty="0">
                <a:latin typeface="Arial" panose="020B0604020202020204" pitchFamily="34" charset="0"/>
                <a:cs typeface="Arial" panose="020B0604020202020204" pitchFamily="34" charset="0"/>
              </a:rPr>
            </a:br>
            <a:r>
              <a:rPr lang="sl-SI" sz="3100" i="1" dirty="0">
                <a:latin typeface="Arial" panose="020B0604020202020204" pitchFamily="34" charset="0"/>
                <a:cs typeface="Arial" panose="020B0604020202020204" pitchFamily="34" charset="0"/>
              </a:rPr>
              <a:t>Bralne motivacije, znanje in ustvarjalnost </a:t>
            </a:r>
            <a:endParaRPr lang="sl-SI" sz="44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81100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p:cNvSpPr>
            <a:spLocks noGrp="1"/>
          </p:cNvSpPr>
          <p:nvPr>
            <p:ph idx="1"/>
          </p:nvPr>
        </p:nvSpPr>
        <p:spPr>
          <a:xfrm>
            <a:off x="502920" y="310896"/>
            <a:ext cx="11119104" cy="6446520"/>
          </a:xfrm>
        </p:spPr>
        <p:txBody>
          <a:bodyPr>
            <a:normAutofit fontScale="77500" lnSpcReduction="20000"/>
          </a:bodyPr>
          <a:lstStyle/>
          <a:p>
            <a:r>
              <a:rPr lang="sl-SI" b="1" dirty="0">
                <a:latin typeface="Arial" panose="020B0604020202020204" pitchFamily="34" charset="0"/>
                <a:cs typeface="Arial" panose="020B0604020202020204" pitchFamily="34" charset="0"/>
              </a:rPr>
              <a:t>Medosebni odnosi</a:t>
            </a:r>
            <a:r>
              <a:rPr lang="sl-SI" dirty="0">
                <a:latin typeface="Arial" panose="020B0604020202020204" pitchFamily="34" charset="0"/>
                <a:cs typeface="Arial" panose="020B0604020202020204" pitchFamily="34" charset="0"/>
              </a:rPr>
              <a:t>: razvijajmo </a:t>
            </a:r>
            <a:r>
              <a:rPr lang="sl-SI" dirty="0" smtClean="0">
                <a:latin typeface="Arial" panose="020B0604020202020204" pitchFamily="34" charset="0"/>
                <a:cs typeface="Arial" panose="020B0604020202020204" pitchFamily="34" charset="0"/>
              </a:rPr>
              <a:t>kulturo </a:t>
            </a:r>
            <a:r>
              <a:rPr lang="sl-SI" dirty="0">
                <a:latin typeface="Arial" panose="020B0604020202020204" pitchFamily="34" charset="0"/>
                <a:cs typeface="Arial" panose="020B0604020202020204" pitchFamily="34" charset="0"/>
              </a:rPr>
              <a:t>pogovora med vrstniki ter </a:t>
            </a:r>
            <a:r>
              <a:rPr lang="sl-SI" dirty="0" smtClean="0">
                <a:latin typeface="Arial" panose="020B0604020202020204" pitchFamily="34" charset="0"/>
                <a:cs typeface="Arial" panose="020B0604020202020204" pitchFamily="34" charset="0"/>
              </a:rPr>
              <a:t>med</a:t>
            </a:r>
          </a:p>
          <a:p>
            <a:pPr marL="0" indent="0">
              <a:buNone/>
            </a:pPr>
            <a:r>
              <a:rPr lang="sl-SI" dirty="0" smtClean="0">
                <a:latin typeface="Arial" panose="020B0604020202020204" pitchFamily="34" charset="0"/>
                <a:cs typeface="Arial" panose="020B0604020202020204" pitchFamily="34" charset="0"/>
              </a:rPr>
              <a:t>otroci </a:t>
            </a:r>
            <a:r>
              <a:rPr lang="sl-SI" dirty="0">
                <a:latin typeface="Arial" panose="020B0604020202020204" pitchFamily="34" charset="0"/>
                <a:cs typeface="Arial" panose="020B0604020202020204" pitchFamily="34" charset="0"/>
              </a:rPr>
              <a:t>in odraslimi, spoštujmo mnenje </a:t>
            </a:r>
            <a:r>
              <a:rPr lang="sl-SI" dirty="0" smtClean="0">
                <a:latin typeface="Arial" panose="020B0604020202020204" pitchFamily="34" charset="0"/>
                <a:cs typeface="Arial" panose="020B0604020202020204" pitchFamily="34" charset="0"/>
              </a:rPr>
              <a:t>vsakega. </a:t>
            </a:r>
            <a:r>
              <a:rPr lang="sl-SI" b="1" dirty="0" smtClean="0">
                <a:solidFill>
                  <a:srgbClr val="7030A0"/>
                </a:solidFill>
                <a:latin typeface="Arial" panose="020B0604020202020204" pitchFamily="34" charset="0"/>
                <a:cs typeface="Arial" panose="020B0604020202020204" pitchFamily="34" charset="0"/>
              </a:rPr>
              <a:t>Učitelj kot vodja pogovora. </a:t>
            </a:r>
            <a:endParaRPr lang="sl-SI" b="1" dirty="0">
              <a:solidFill>
                <a:srgbClr val="7030A0"/>
              </a:solidFill>
              <a:latin typeface="Arial" panose="020B0604020202020204" pitchFamily="34" charset="0"/>
              <a:cs typeface="Arial" panose="020B0604020202020204" pitchFamily="34" charset="0"/>
            </a:endParaRPr>
          </a:p>
          <a:p>
            <a:r>
              <a:rPr lang="sl-SI" dirty="0">
                <a:latin typeface="Arial" panose="020B0604020202020204" pitchFamily="34" charset="0"/>
                <a:cs typeface="Arial" panose="020B0604020202020204" pitchFamily="34" charset="0"/>
              </a:rPr>
              <a:t>Kakovost je odvisna od </a:t>
            </a:r>
            <a:r>
              <a:rPr lang="sl-SI" b="1" dirty="0">
                <a:latin typeface="Arial" panose="020B0604020202020204" pitchFamily="34" charset="0"/>
                <a:cs typeface="Arial" panose="020B0604020202020204" pitchFamily="34" charset="0"/>
              </a:rPr>
              <a:t>čustvenega počutja otrok</a:t>
            </a:r>
            <a:r>
              <a:rPr lang="sl-SI" dirty="0">
                <a:latin typeface="Arial" panose="020B0604020202020204" pitchFamily="34" charset="0"/>
                <a:cs typeface="Arial" panose="020B0604020202020204" pitchFamily="34" charset="0"/>
              </a:rPr>
              <a:t>, občutka </a:t>
            </a:r>
            <a:r>
              <a:rPr lang="sl-SI" dirty="0" smtClean="0">
                <a:latin typeface="Arial" panose="020B0604020202020204" pitchFamily="34" charset="0"/>
                <a:cs typeface="Arial" panose="020B0604020202020204" pitchFamily="34" charset="0"/>
              </a:rPr>
              <a:t>sprejetosti</a:t>
            </a:r>
          </a:p>
          <a:p>
            <a:pPr marL="0" indent="0">
              <a:buNone/>
            </a:pPr>
            <a:r>
              <a:rPr lang="sl-SI" dirty="0" smtClean="0">
                <a:latin typeface="Arial" panose="020B0604020202020204" pitchFamily="34" charset="0"/>
                <a:cs typeface="Arial" panose="020B0604020202020204" pitchFamily="34" charset="0"/>
              </a:rPr>
              <a:t>in </a:t>
            </a:r>
            <a:r>
              <a:rPr lang="sl-SI" dirty="0">
                <a:latin typeface="Arial" panose="020B0604020202020204" pitchFamily="34" charset="0"/>
                <a:cs typeface="Arial" panose="020B0604020202020204" pitchFamily="34" charset="0"/>
              </a:rPr>
              <a:t>varnosti, razvijanja zmožnosti za razumevanje pogleda drugega. </a:t>
            </a:r>
          </a:p>
          <a:p>
            <a:r>
              <a:rPr lang="sl-SI" b="1" dirty="0">
                <a:latin typeface="Arial" panose="020B0604020202020204" pitchFamily="34" charset="0"/>
                <a:cs typeface="Arial" panose="020B0604020202020204" pitchFamily="34" charset="0"/>
              </a:rPr>
              <a:t>Sodelovanje in povezanost</a:t>
            </a:r>
            <a:r>
              <a:rPr lang="sl-SI" dirty="0">
                <a:latin typeface="Arial" panose="020B0604020202020204" pitchFamily="34" charset="0"/>
                <a:cs typeface="Arial" panose="020B0604020202020204" pitchFamily="34" charset="0"/>
              </a:rPr>
              <a:t> skupine nista </a:t>
            </a:r>
            <a:r>
              <a:rPr lang="sl-SI" dirty="0" smtClean="0">
                <a:latin typeface="Arial" panose="020B0604020202020204" pitchFamily="34" charset="0"/>
                <a:cs typeface="Arial" panose="020B0604020202020204" pitchFamily="34" charset="0"/>
              </a:rPr>
              <a:t>nespremenljiva, </a:t>
            </a:r>
            <a:r>
              <a:rPr lang="sl-SI" dirty="0">
                <a:latin typeface="Arial" panose="020B0604020202020204" pitchFamily="34" charset="0"/>
                <a:cs typeface="Arial" panose="020B0604020202020204" pitchFamily="34" charset="0"/>
              </a:rPr>
              <a:t>obojega </a:t>
            </a:r>
            <a:r>
              <a:rPr lang="sl-SI" dirty="0" smtClean="0">
                <a:latin typeface="Arial" panose="020B0604020202020204" pitchFamily="34" charset="0"/>
                <a:cs typeface="Arial" panose="020B0604020202020204" pitchFamily="34" charset="0"/>
              </a:rPr>
              <a:t>se</a:t>
            </a:r>
          </a:p>
          <a:p>
            <a:pPr marL="0" indent="0">
              <a:buNone/>
            </a:pPr>
            <a:r>
              <a:rPr lang="sl-SI" dirty="0" smtClean="0">
                <a:latin typeface="Arial" panose="020B0604020202020204" pitchFamily="34" charset="0"/>
                <a:cs typeface="Arial" panose="020B0604020202020204" pitchFamily="34" charset="0"/>
              </a:rPr>
              <a:t>je </a:t>
            </a:r>
            <a:r>
              <a:rPr lang="sl-SI" dirty="0">
                <a:latin typeface="Arial" panose="020B0604020202020204" pitchFamily="34" charset="0"/>
                <a:cs typeface="Arial" panose="020B0604020202020204" pitchFamily="34" charset="0"/>
              </a:rPr>
              <a:t>treba </a:t>
            </a:r>
            <a:r>
              <a:rPr lang="sl-SI" b="1" dirty="0">
                <a:latin typeface="Arial" panose="020B0604020202020204" pitchFamily="34" charset="0"/>
                <a:cs typeface="Arial" panose="020B0604020202020204" pitchFamily="34" charset="0"/>
              </a:rPr>
              <a:t>(na)učiti</a:t>
            </a:r>
            <a:r>
              <a:rPr lang="sl-SI" dirty="0">
                <a:latin typeface="Arial" panose="020B0604020202020204" pitchFamily="34" charset="0"/>
                <a:cs typeface="Arial" panose="020B0604020202020204" pitchFamily="34" charset="0"/>
              </a:rPr>
              <a:t> – dejavniki </a:t>
            </a:r>
            <a:r>
              <a:rPr lang="sl-SI" b="1" dirty="0">
                <a:solidFill>
                  <a:srgbClr val="7030A0"/>
                </a:solidFill>
                <a:latin typeface="Arial" panose="020B0604020202020204" pitchFamily="34" charset="0"/>
                <a:cs typeface="Arial" panose="020B0604020202020204" pitchFamily="34" charset="0"/>
              </a:rPr>
              <a:t>sodelovalnega učenja</a:t>
            </a:r>
            <a:r>
              <a:rPr lang="sl-SI" dirty="0">
                <a:latin typeface="Arial" panose="020B0604020202020204" pitchFamily="34" charset="0"/>
                <a:cs typeface="Arial" panose="020B0604020202020204" pitchFamily="34" charset="0"/>
              </a:rPr>
              <a:t>.</a:t>
            </a:r>
          </a:p>
          <a:p>
            <a:r>
              <a:rPr lang="sl-SI" dirty="0">
                <a:latin typeface="Arial" panose="020B0604020202020204" pitchFamily="34" charset="0"/>
                <a:cs typeface="Arial" panose="020B0604020202020204" pitchFamily="34" charset="0"/>
              </a:rPr>
              <a:t>Učinkovito </a:t>
            </a:r>
            <a:r>
              <a:rPr lang="sl-SI" b="1" dirty="0">
                <a:latin typeface="Arial" panose="020B0604020202020204" pitchFamily="34" charset="0"/>
                <a:cs typeface="Arial" panose="020B0604020202020204" pitchFamily="34" charset="0"/>
              </a:rPr>
              <a:t>vodenje skupine</a:t>
            </a:r>
            <a:r>
              <a:rPr lang="sl-SI" dirty="0">
                <a:latin typeface="Arial" panose="020B0604020202020204" pitchFamily="34" charset="0"/>
                <a:cs typeface="Arial" panose="020B0604020202020204" pitchFamily="34" charset="0"/>
              </a:rPr>
              <a:t> temelji na visokih pričakovanjih, skrbi </a:t>
            </a:r>
            <a:endParaRPr lang="sl-SI" dirty="0" smtClean="0">
              <a:latin typeface="Arial" panose="020B0604020202020204" pitchFamily="34" charset="0"/>
              <a:cs typeface="Arial" panose="020B0604020202020204" pitchFamily="34" charset="0"/>
            </a:endParaRPr>
          </a:p>
          <a:p>
            <a:pPr marL="0" indent="0">
              <a:buNone/>
            </a:pPr>
            <a:r>
              <a:rPr lang="sl-SI" dirty="0" smtClean="0">
                <a:latin typeface="Arial" panose="020B0604020202020204" pitchFamily="34" charset="0"/>
                <a:cs typeface="Arial" panose="020B0604020202020204" pitchFamily="34" charset="0"/>
              </a:rPr>
              <a:t>za </a:t>
            </a:r>
            <a:r>
              <a:rPr lang="sl-SI" dirty="0">
                <a:latin typeface="Arial" panose="020B0604020202020204" pitchFamily="34" charset="0"/>
                <a:cs typeface="Arial" panose="020B0604020202020204" pitchFamily="34" charset="0"/>
              </a:rPr>
              <a:t>pozitivne odnose in zagotavljanju podpore vsakemu posamezniku. </a:t>
            </a:r>
            <a:endParaRPr lang="sl-SI" dirty="0" smtClean="0">
              <a:latin typeface="Arial" panose="020B0604020202020204" pitchFamily="34" charset="0"/>
              <a:cs typeface="Arial" panose="020B0604020202020204" pitchFamily="34" charset="0"/>
            </a:endParaRPr>
          </a:p>
          <a:p>
            <a:pPr marL="0" indent="0">
              <a:buNone/>
            </a:pPr>
            <a:r>
              <a:rPr lang="sl-SI" dirty="0" smtClean="0">
                <a:latin typeface="Arial" panose="020B0604020202020204" pitchFamily="34" charset="0"/>
                <a:cs typeface="Arial" panose="020B0604020202020204" pitchFamily="34" charset="0"/>
              </a:rPr>
              <a:t>Učitelj </a:t>
            </a:r>
            <a:r>
              <a:rPr lang="sl-SI" b="1" u="sng" dirty="0" smtClean="0">
                <a:solidFill>
                  <a:srgbClr val="7030A0"/>
                </a:solidFill>
                <a:latin typeface="Arial" panose="020B0604020202020204" pitchFamily="34" charset="0"/>
                <a:cs typeface="Arial" panose="020B0604020202020204" pitchFamily="34" charset="0"/>
              </a:rPr>
              <a:t>se </a:t>
            </a:r>
            <a:r>
              <a:rPr lang="sl-SI" b="1" u="sng" dirty="0">
                <a:solidFill>
                  <a:srgbClr val="00B05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ne</a:t>
            </a:r>
            <a:r>
              <a:rPr lang="sl-SI" b="1" u="sng" dirty="0">
                <a:solidFill>
                  <a:srgbClr val="7030A0"/>
                </a:solidFill>
                <a:latin typeface="Arial" panose="020B0604020202020204" pitchFamily="34" charset="0"/>
                <a:cs typeface="Arial" panose="020B0604020202020204" pitchFamily="34" charset="0"/>
              </a:rPr>
              <a:t> podreja</a:t>
            </a:r>
            <a:r>
              <a:rPr lang="sl-SI" dirty="0">
                <a:solidFill>
                  <a:srgbClr val="7030A0"/>
                </a:solidFill>
                <a:latin typeface="Arial" panose="020B0604020202020204" pitchFamily="34" charset="0"/>
                <a:cs typeface="Arial" panose="020B0604020202020204" pitchFamily="34" charset="0"/>
              </a:rPr>
              <a:t> </a:t>
            </a:r>
            <a:r>
              <a:rPr lang="sl-SI" dirty="0">
                <a:latin typeface="Arial" panose="020B0604020202020204" pitchFamily="34" charset="0"/>
                <a:cs typeface="Arial" panose="020B0604020202020204" pitchFamily="34" charset="0"/>
              </a:rPr>
              <a:t>neutemeljenim </a:t>
            </a:r>
            <a:r>
              <a:rPr lang="sl-SI" dirty="0" smtClean="0">
                <a:latin typeface="Arial" panose="020B0604020202020204" pitchFamily="34" charset="0"/>
                <a:cs typeface="Arial" panose="020B0604020202020204" pitchFamily="34" charset="0"/>
              </a:rPr>
              <a:t>pritiskom; </a:t>
            </a:r>
          </a:p>
          <a:p>
            <a:pPr marL="0" indent="0">
              <a:buNone/>
            </a:pPr>
            <a:r>
              <a:rPr lang="sl-SI" dirty="0" smtClean="0">
                <a:latin typeface="Arial" panose="020B0604020202020204" pitchFamily="34" charset="0"/>
                <a:cs typeface="Arial" panose="020B0604020202020204" pitchFamily="34" charset="0"/>
              </a:rPr>
              <a:t>pomen timskega dela.  </a:t>
            </a:r>
            <a:endParaRPr lang="sl-SI" dirty="0">
              <a:latin typeface="Arial" panose="020B0604020202020204" pitchFamily="34" charset="0"/>
              <a:cs typeface="Arial" panose="020B0604020202020204" pitchFamily="34" charset="0"/>
            </a:endParaRPr>
          </a:p>
          <a:p>
            <a:r>
              <a:rPr lang="sl-SI" dirty="0" smtClean="0">
                <a:latin typeface="Arial" panose="020B0604020202020204" pitchFamily="34" charset="0"/>
                <a:cs typeface="Arial" panose="020B0604020202020204" pitchFamily="34" charset="0"/>
              </a:rPr>
              <a:t>Povezava </a:t>
            </a:r>
            <a:r>
              <a:rPr lang="sl-SI" b="1" dirty="0" smtClean="0">
                <a:latin typeface="Arial" panose="020B0604020202020204" pitchFamily="34" charset="0"/>
                <a:cs typeface="Arial" panose="020B0604020202020204" pitchFamily="34" charset="0"/>
              </a:rPr>
              <a:t>formativnega in </a:t>
            </a:r>
            <a:r>
              <a:rPr lang="sl-SI" b="1" dirty="0" err="1" smtClean="0">
                <a:latin typeface="Arial" panose="020B0604020202020204" pitchFamily="34" charset="0"/>
                <a:cs typeface="Arial" panose="020B0604020202020204" pitchFamily="34" charset="0"/>
              </a:rPr>
              <a:t>sumativnega</a:t>
            </a:r>
            <a:r>
              <a:rPr lang="sl-SI" b="1" dirty="0" smtClean="0">
                <a:latin typeface="Arial" panose="020B0604020202020204" pitchFamily="34" charset="0"/>
                <a:cs typeface="Arial" panose="020B0604020202020204" pitchFamily="34" charset="0"/>
              </a:rPr>
              <a:t> preverjanja</a:t>
            </a:r>
            <a:r>
              <a:rPr lang="sl-SI" dirty="0" smtClean="0">
                <a:latin typeface="Arial" panose="020B0604020202020204" pitchFamily="34" charset="0"/>
                <a:cs typeface="Arial" panose="020B0604020202020204" pitchFamily="34" charset="0"/>
              </a:rPr>
              <a:t> </a:t>
            </a:r>
          </a:p>
          <a:p>
            <a:pPr marL="0" indent="0">
              <a:buNone/>
            </a:pPr>
            <a:r>
              <a:rPr lang="sl-SI" dirty="0" smtClean="0">
                <a:latin typeface="Arial" panose="020B0604020202020204" pitchFamily="34" charset="0"/>
                <a:cs typeface="Arial" panose="020B0604020202020204" pitchFamily="34" charset="0"/>
              </a:rPr>
              <a:t>dosežkov, </a:t>
            </a:r>
            <a:r>
              <a:rPr lang="sl-SI" b="1" dirty="0" smtClean="0">
                <a:solidFill>
                  <a:srgbClr val="7030A0"/>
                </a:solidFill>
                <a:latin typeface="Arial" panose="020B0604020202020204" pitchFamily="34" charset="0"/>
                <a:cs typeface="Arial" panose="020B0604020202020204" pitchFamily="34" charset="0"/>
              </a:rPr>
              <a:t>jasni standardi</a:t>
            </a:r>
            <a:r>
              <a:rPr lang="sl-SI" dirty="0" smtClean="0">
                <a:latin typeface="Arial" panose="020B0604020202020204" pitchFamily="34" charset="0"/>
                <a:cs typeface="Arial" panose="020B0604020202020204" pitchFamily="34" charset="0"/>
              </a:rPr>
              <a:t>, veljavnost in zanesljivost. </a:t>
            </a:r>
          </a:p>
          <a:p>
            <a:pPr marL="0" indent="0">
              <a:buNone/>
            </a:pPr>
            <a:r>
              <a:rPr lang="sl-SI" dirty="0" smtClean="0">
                <a:latin typeface="Arial" panose="020B0604020202020204" pitchFamily="34" charset="0"/>
                <a:cs typeface="Arial" panose="020B0604020202020204" pitchFamily="34" charset="0"/>
              </a:rPr>
              <a:t>NPZ kot opolnomočenje učitelja. </a:t>
            </a:r>
            <a:r>
              <a:rPr lang="sl-SI" b="1" u="sng" dirty="0">
                <a:solidFill>
                  <a:srgbClr val="00B05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a:t>
            </a:r>
            <a:r>
              <a:rPr lang="sl-SI" b="1" u="sng" dirty="0" smtClean="0">
                <a:solidFill>
                  <a:srgbClr val="00B05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ealna</a:t>
            </a:r>
            <a:r>
              <a:rPr lang="sl-SI" dirty="0">
                <a:latin typeface="Arial" panose="020B0604020202020204" pitchFamily="34" charset="0"/>
                <a:cs typeface="Arial" panose="020B0604020202020204" pitchFamily="34" charset="0"/>
              </a:rPr>
              <a:t>, ne visoka </a:t>
            </a:r>
            <a:endParaRPr lang="sl-SI" dirty="0" smtClean="0">
              <a:latin typeface="Arial" panose="020B0604020202020204" pitchFamily="34" charset="0"/>
              <a:cs typeface="Arial" panose="020B0604020202020204" pitchFamily="34" charset="0"/>
            </a:endParaRPr>
          </a:p>
          <a:p>
            <a:pPr marL="0" indent="0">
              <a:buNone/>
            </a:pPr>
            <a:r>
              <a:rPr lang="sl-SI" dirty="0" smtClean="0">
                <a:latin typeface="Arial" panose="020B0604020202020204" pitchFamily="34" charset="0"/>
                <a:cs typeface="Arial" panose="020B0604020202020204" pitchFamily="34" charset="0"/>
              </a:rPr>
              <a:t>samopodoba </a:t>
            </a:r>
            <a:r>
              <a:rPr lang="sl-SI" dirty="0">
                <a:latin typeface="Arial" panose="020B0604020202020204" pitchFamily="34" charset="0"/>
                <a:cs typeface="Arial" panose="020B0604020202020204" pitchFamily="34" charset="0"/>
              </a:rPr>
              <a:t>učenca, </a:t>
            </a:r>
            <a:r>
              <a:rPr lang="sl-SI" dirty="0" smtClean="0">
                <a:latin typeface="Arial" panose="020B0604020202020204" pitchFamily="34" charset="0"/>
                <a:cs typeface="Arial" panose="020B0604020202020204" pitchFamily="34" charset="0"/>
              </a:rPr>
              <a:t>inflacija </a:t>
            </a:r>
            <a:r>
              <a:rPr lang="sl-SI" dirty="0">
                <a:latin typeface="Arial" panose="020B0604020202020204" pitchFamily="34" charset="0"/>
                <a:cs typeface="Arial" panose="020B0604020202020204" pitchFamily="34" charset="0"/>
              </a:rPr>
              <a:t>odličnjakov. </a:t>
            </a:r>
            <a:endParaRPr lang="sl-SI" dirty="0" smtClean="0">
              <a:latin typeface="Arial" panose="020B0604020202020204" pitchFamily="34" charset="0"/>
              <a:cs typeface="Arial" panose="020B0604020202020204" pitchFamily="34" charset="0"/>
            </a:endParaRPr>
          </a:p>
          <a:p>
            <a:pPr marL="0" indent="0">
              <a:buNone/>
            </a:pPr>
            <a:r>
              <a:rPr lang="sl-SI" b="1" dirty="0">
                <a:solidFill>
                  <a:srgbClr val="FF0000"/>
                </a:solidFill>
                <a:latin typeface="Arial" panose="020B0604020202020204" pitchFamily="34" charset="0"/>
                <a:cs typeface="Arial" panose="020B0604020202020204" pitchFamily="34" charset="0"/>
              </a:rPr>
              <a:t>	</a:t>
            </a:r>
            <a:r>
              <a:rPr lang="sl-SI" b="1" dirty="0" smtClean="0">
                <a:solidFill>
                  <a:srgbClr val="FF0000"/>
                </a:solidFill>
                <a:latin typeface="Arial" panose="020B0604020202020204" pitchFamily="34" charset="0"/>
                <a:cs typeface="Arial" panose="020B0604020202020204" pitchFamily="34" charset="0"/>
              </a:rPr>
              <a:t>		Lažna </a:t>
            </a:r>
            <a:r>
              <a:rPr lang="sl-SI" b="1" dirty="0">
                <a:solidFill>
                  <a:srgbClr val="FF0000"/>
                </a:solidFill>
                <a:latin typeface="Arial" panose="020B0604020202020204" pitchFamily="34" charset="0"/>
                <a:cs typeface="Arial" panose="020B0604020202020204" pitchFamily="34" charset="0"/>
              </a:rPr>
              <a:t>samopodoba: res „prijazna“?  </a:t>
            </a:r>
            <a:endParaRPr lang="sl-SI"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17433142"/>
      </p:ext>
    </p:extLst>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838200" y="365126"/>
            <a:ext cx="10515600" cy="704722"/>
          </a:xfrm>
        </p:spPr>
        <p:txBody>
          <a:bodyPr>
            <a:normAutofit/>
          </a:bodyPr>
          <a:lstStyle/>
          <a:p>
            <a:pPr algn="ctr"/>
            <a:r>
              <a:rPr lang="sl-SI" sz="3600" b="1" dirty="0" smtClean="0">
                <a:solidFill>
                  <a:srgbClr val="7030A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Dialog in humor: uspeh zagotovljen …</a:t>
            </a:r>
            <a:endParaRPr lang="sl-SI" sz="3600" b="1" dirty="0">
              <a:solidFill>
                <a:srgbClr val="7030A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5" name="Slika 4" descr="C:\Users\gost\Pictures\My Scans\scan0034.jpg"/>
          <p:cNvPicPr/>
          <p:nvPr/>
        </p:nvPicPr>
        <p:blipFill rotWithShape="1">
          <a:blip r:embed="rId2" cstate="print">
            <a:extLst>
              <a:ext uri="{28A0092B-C50C-407E-A947-70E740481C1C}">
                <a14:useLocalDpi xmlns:a14="http://schemas.microsoft.com/office/drawing/2010/main" val="0"/>
              </a:ext>
            </a:extLst>
          </a:blip>
          <a:srcRect l="2948" t="3833" r="2242"/>
          <a:stretch/>
        </p:blipFill>
        <p:spPr bwMode="auto">
          <a:xfrm>
            <a:off x="662355" y="1453664"/>
            <a:ext cx="10867293" cy="4841631"/>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42744178"/>
      </p:ext>
    </p:extLst>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57200" y="0"/>
            <a:ext cx="6300216" cy="6858000"/>
          </a:xfrm>
        </p:spPr>
        <p:txBody>
          <a:bodyPr>
            <a:normAutofit/>
          </a:bodyPr>
          <a:lstStyle/>
          <a:p>
            <a:pPr algn="ctr"/>
            <a:r>
              <a:rPr lang="sl-SI" sz="3600" b="1" i="1" dirty="0" smtClean="0">
                <a:solidFill>
                  <a:srgbClr val="7030A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Knjiga v škatli</a:t>
            </a:r>
            <a:r>
              <a:rPr lang="sl-SI" sz="3600" b="1" dirty="0" smtClean="0">
                <a:solidFill>
                  <a:srgbClr val="7030A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br>
              <a:rPr lang="sl-SI" sz="3600" b="1" dirty="0" smtClean="0">
                <a:solidFill>
                  <a:srgbClr val="7030A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sl-SI" sz="3600" b="1" dirty="0" smtClean="0">
                <a:solidFill>
                  <a:srgbClr val="7030A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branje + izdelek + predstavitev = motivacija</a:t>
            </a:r>
            <a:r>
              <a:rPr lang="sl-SI" sz="3600" b="1" baseline="30000" dirty="0">
                <a:solidFill>
                  <a:srgbClr val="7030A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3</a:t>
            </a:r>
            <a:r>
              <a:rPr lang="sl-SI" sz="3600" b="1" baseline="30000" dirty="0" smtClean="0">
                <a:solidFill>
                  <a:srgbClr val="7030A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sl-SI" b="1" dirty="0">
                <a:solidFill>
                  <a:srgbClr val="7030A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sl-SI" b="1" dirty="0">
                <a:solidFill>
                  <a:srgbClr val="7030A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sl-SI" sz="2800" dirty="0" smtClean="0">
                <a:solidFill>
                  <a:srgbClr val="7030A0"/>
                </a:solidFill>
                <a:latin typeface="Arial" panose="020B0604020202020204" pitchFamily="34" charset="0"/>
                <a:cs typeface="Arial" panose="020B0604020202020204" pitchFamily="34" charset="0"/>
              </a:rPr>
              <a:t>(</a:t>
            </a:r>
            <a:r>
              <a:rPr lang="sl-SI" sz="2800" dirty="0">
                <a:solidFill>
                  <a:srgbClr val="7030A0"/>
                </a:solidFill>
                <a:latin typeface="Arial" panose="020B0604020202020204" pitchFamily="34" charset="0"/>
                <a:cs typeface="Arial" panose="020B0604020202020204" pitchFamily="34" charset="0"/>
              </a:rPr>
              <a:t>OŠ Bežigrad, </a:t>
            </a:r>
            <a:r>
              <a:rPr lang="sl-SI" sz="2800" dirty="0" smtClean="0">
                <a:solidFill>
                  <a:srgbClr val="7030A0"/>
                </a:solidFill>
                <a:latin typeface="Arial" panose="020B0604020202020204" pitchFamily="34" charset="0"/>
                <a:cs typeface="Arial" panose="020B0604020202020204" pitchFamily="34" charset="0"/>
              </a:rPr>
              <a:t>mentorica: Lara </a:t>
            </a:r>
            <a:r>
              <a:rPr lang="sl-SI" sz="2800" dirty="0" err="1" smtClean="0">
                <a:solidFill>
                  <a:srgbClr val="7030A0"/>
                </a:solidFill>
                <a:latin typeface="Arial" panose="020B0604020202020204" pitchFamily="34" charset="0"/>
                <a:cs typeface="Arial" panose="020B0604020202020204" pitchFamily="34" charset="0"/>
              </a:rPr>
              <a:t>Rebrica</a:t>
            </a:r>
            <a:r>
              <a:rPr lang="sl-SI" sz="2800" dirty="0">
                <a:solidFill>
                  <a:srgbClr val="7030A0"/>
                </a:solidFill>
                <a:latin typeface="Arial" panose="020B0604020202020204" pitchFamily="34" charset="0"/>
                <a:cs typeface="Arial" panose="020B0604020202020204" pitchFamily="34" charset="0"/>
              </a:rPr>
              <a:t>) </a:t>
            </a:r>
          </a:p>
        </p:txBody>
      </p:sp>
      <p:sp>
        <p:nvSpPr>
          <p:cNvPr id="3" name="Ograda vsebine 2"/>
          <p:cNvSpPr>
            <a:spLocks noGrp="1"/>
          </p:cNvSpPr>
          <p:nvPr>
            <p:ph idx="1"/>
          </p:nvPr>
        </p:nvSpPr>
        <p:spPr/>
        <p:txBody>
          <a:bodyPr/>
          <a:lstStyle/>
          <a:p>
            <a:endParaRPr lang="sl-SI" dirty="0"/>
          </a:p>
        </p:txBody>
      </p:sp>
      <p:pic>
        <p:nvPicPr>
          <p:cNvPr id="1026" name="Picture 2" descr="C:\Users\marijal\AppData\Local\Microsoft\Windows\Temporary Internet Files\Content.Outlook\PD0MIXT3\Saksida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55517" y="0"/>
            <a:ext cx="513648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7574216"/>
      </p:ext>
    </p:extLst>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7168896" y="365128"/>
            <a:ext cx="4184904" cy="5788787"/>
          </a:xfrm>
        </p:spPr>
        <p:txBody>
          <a:bodyPr>
            <a:normAutofit/>
          </a:bodyPr>
          <a:lstStyle/>
          <a:p>
            <a:r>
              <a:rPr lang="sl-SI" sz="3600" i="1" dirty="0" smtClean="0">
                <a:solidFill>
                  <a:srgbClr val="7030A0"/>
                </a:solidFill>
                <a:latin typeface="Arial" panose="020B0604020202020204" pitchFamily="34" charset="0"/>
                <a:cs typeface="Arial" panose="020B0604020202020204" pitchFamily="34" charset="0"/>
              </a:rPr>
              <a:t>Da se pri glasbi </a:t>
            </a:r>
            <a:r>
              <a:rPr lang="sl-SI" sz="3600" i="1" dirty="0" smtClean="0">
                <a:solidFill>
                  <a:srgbClr val="FF0000"/>
                </a:solidFill>
                <a:latin typeface="Arial" panose="020B0604020202020204" pitchFamily="34" charset="0"/>
                <a:cs typeface="Arial" panose="020B0604020202020204" pitchFamily="34" charset="0"/>
              </a:rPr>
              <a:t>ne da</a:t>
            </a:r>
            <a:r>
              <a:rPr lang="sl-SI" sz="3600" i="1" dirty="0" smtClean="0">
                <a:solidFill>
                  <a:srgbClr val="7030A0"/>
                </a:solidFill>
                <a:latin typeface="Arial" panose="020B0604020202020204" pitchFamily="34" charset="0"/>
                <a:cs typeface="Arial" panose="020B0604020202020204" pitchFamily="34" charset="0"/>
              </a:rPr>
              <a:t> razvijati bralne pismenosti?</a:t>
            </a:r>
            <a:br>
              <a:rPr lang="sl-SI" sz="3600" i="1" dirty="0" smtClean="0">
                <a:solidFill>
                  <a:srgbClr val="7030A0"/>
                </a:solidFill>
                <a:latin typeface="Arial" panose="020B0604020202020204" pitchFamily="34" charset="0"/>
                <a:cs typeface="Arial" panose="020B0604020202020204" pitchFamily="34" charset="0"/>
              </a:rPr>
            </a:br>
            <a:r>
              <a:rPr lang="sl-SI" sz="3600" i="1" dirty="0" smtClean="0">
                <a:solidFill>
                  <a:srgbClr val="7030A0"/>
                </a:solidFill>
                <a:latin typeface="Arial" panose="020B0604020202020204" pitchFamily="34" charset="0"/>
                <a:cs typeface="Arial" panose="020B0604020202020204" pitchFamily="34" charset="0"/>
              </a:rPr>
              <a:t/>
            </a:r>
            <a:br>
              <a:rPr lang="sl-SI" sz="3600" i="1" dirty="0" smtClean="0">
                <a:solidFill>
                  <a:srgbClr val="7030A0"/>
                </a:solidFill>
                <a:latin typeface="Arial" panose="020B0604020202020204" pitchFamily="34" charset="0"/>
                <a:cs typeface="Arial" panose="020B0604020202020204" pitchFamily="34" charset="0"/>
              </a:rPr>
            </a:br>
            <a:r>
              <a:rPr lang="sl-SI" sz="3600" i="1" dirty="0">
                <a:solidFill>
                  <a:srgbClr val="7030A0"/>
                </a:solidFill>
                <a:latin typeface="Arial" panose="020B0604020202020204" pitchFamily="34" charset="0"/>
                <a:cs typeface="Arial" panose="020B0604020202020204" pitchFamily="34" charset="0"/>
              </a:rPr>
              <a:t/>
            </a:r>
            <a:br>
              <a:rPr lang="sl-SI" sz="3600" i="1" dirty="0">
                <a:solidFill>
                  <a:srgbClr val="7030A0"/>
                </a:solidFill>
                <a:latin typeface="Arial" panose="020B0604020202020204" pitchFamily="34" charset="0"/>
                <a:cs typeface="Arial" panose="020B0604020202020204" pitchFamily="34" charset="0"/>
              </a:rPr>
            </a:br>
            <a:r>
              <a:rPr lang="sl-SI" sz="3600" dirty="0" smtClean="0">
                <a:solidFill>
                  <a:srgbClr val="7030A0"/>
                </a:solidFill>
                <a:latin typeface="Arial" panose="020B0604020202020204" pitchFamily="34" charset="0"/>
                <a:cs typeface="Arial" panose="020B0604020202020204" pitchFamily="34" charset="0"/>
              </a:rPr>
              <a:t>Dajte no … Le malo domišljije, prosim. </a:t>
            </a:r>
            <a:endParaRPr lang="sl-SI" sz="3600" dirty="0">
              <a:solidFill>
                <a:srgbClr val="7030A0"/>
              </a:solidFill>
              <a:latin typeface="Arial" panose="020B0604020202020204" pitchFamily="34" charset="0"/>
              <a:cs typeface="Arial" panose="020B0604020202020204" pitchFamily="34" charset="0"/>
            </a:endParaRPr>
          </a:p>
        </p:txBody>
      </p:sp>
      <p:pic>
        <p:nvPicPr>
          <p:cNvPr id="6" name="Označba mesta vsebine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3"/>
            <a:ext cx="6876288" cy="6873105"/>
          </a:xfrm>
        </p:spPr>
      </p:pic>
    </p:spTree>
    <p:extLst>
      <p:ext uri="{BB962C8B-B14F-4D97-AF65-F5344CB8AC3E}">
        <p14:creationId xmlns:p14="http://schemas.microsoft.com/office/powerpoint/2010/main" val="26895801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838200" y="137161"/>
            <a:ext cx="10515600" cy="749808"/>
          </a:xfrm>
        </p:spPr>
        <p:txBody>
          <a:bodyPr>
            <a:normAutofit/>
          </a:bodyPr>
          <a:lstStyle/>
          <a:p>
            <a:r>
              <a:rPr lang="sl-SI" sz="3600" b="1" dirty="0">
                <a:solidFill>
                  <a:srgbClr val="7030A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NPZ naj bo </a:t>
            </a:r>
            <a:r>
              <a:rPr lang="sl-SI" sz="3600" b="1" dirty="0" smtClean="0">
                <a:solidFill>
                  <a:srgbClr val="7030A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zahtevno </a:t>
            </a:r>
            <a:r>
              <a:rPr lang="sl-SI" sz="3600" b="1" dirty="0">
                <a:solidFill>
                  <a:srgbClr val="7030A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in naj vpliva na pouk</a:t>
            </a:r>
            <a:r>
              <a:rPr lang="sl-SI" sz="3600" b="1" dirty="0" smtClean="0">
                <a:solidFill>
                  <a:srgbClr val="7030A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endParaRPr lang="sl-SI" sz="3600" b="1" dirty="0">
              <a:solidFill>
                <a:srgbClr val="7030A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Označba mesta vsebine 2"/>
          <p:cNvSpPr>
            <a:spLocks noGrp="1"/>
          </p:cNvSpPr>
          <p:nvPr>
            <p:ph idx="1"/>
          </p:nvPr>
        </p:nvSpPr>
        <p:spPr>
          <a:xfrm>
            <a:off x="201168" y="1170432"/>
            <a:ext cx="11859768" cy="5623560"/>
          </a:xfrm>
        </p:spPr>
        <p:txBody>
          <a:bodyPr>
            <a:normAutofit fontScale="85000" lnSpcReduction="20000"/>
          </a:bodyPr>
          <a:lstStyle/>
          <a:p>
            <a:r>
              <a:rPr lang="sl-SI" sz="2600" b="1" dirty="0">
                <a:solidFill>
                  <a:srgbClr val="00B050"/>
                </a:solidFill>
                <a:latin typeface="Arial" panose="020B0604020202020204" pitchFamily="34" charset="0"/>
                <a:cs typeface="Arial" panose="020B0604020202020204" pitchFamily="34" charset="0"/>
              </a:rPr>
              <a:t>3. razred: </a:t>
            </a:r>
            <a:r>
              <a:rPr lang="sl-SI" sz="2600" dirty="0">
                <a:latin typeface="Arial" panose="020B0604020202020204" pitchFamily="34" charset="0"/>
                <a:cs typeface="Arial" panose="020B0604020202020204" pitchFamily="34" charset="0"/>
              </a:rPr>
              <a:t>»</a:t>
            </a:r>
            <a:r>
              <a:rPr lang="sl-SI" sz="2600" dirty="0">
                <a:solidFill>
                  <a:srgbClr val="FF0000"/>
                </a:solidFill>
                <a:latin typeface="Arial" panose="020B0604020202020204" pitchFamily="34" charset="0"/>
                <a:cs typeface="Arial" panose="020B0604020202020204" pitchFamily="34" charset="0"/>
              </a:rPr>
              <a:t>stres</a:t>
            </a:r>
            <a:r>
              <a:rPr lang="sl-SI" sz="2600" dirty="0">
                <a:latin typeface="Arial" panose="020B0604020202020204" pitchFamily="34" charset="0"/>
                <a:cs typeface="Arial" panose="020B0604020202020204" pitchFamily="34" charset="0"/>
              </a:rPr>
              <a:t>«, »</a:t>
            </a:r>
            <a:r>
              <a:rPr lang="sl-SI" sz="2600" dirty="0">
                <a:solidFill>
                  <a:srgbClr val="FF0000"/>
                </a:solidFill>
                <a:latin typeface="Arial" panose="020B0604020202020204" pitchFamily="34" charset="0"/>
                <a:cs typeface="Arial" panose="020B0604020202020204" pitchFamily="34" charset="0"/>
              </a:rPr>
              <a:t>nadzor</a:t>
            </a:r>
            <a:r>
              <a:rPr lang="sl-SI" sz="2600" dirty="0">
                <a:latin typeface="Arial" panose="020B0604020202020204" pitchFamily="34" charset="0"/>
                <a:cs typeface="Arial" panose="020B0604020202020204" pitchFamily="34" charset="0"/>
              </a:rPr>
              <a:t>«: 2005: </a:t>
            </a:r>
            <a:r>
              <a:rPr lang="sl-SI" sz="2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73,7 % </a:t>
            </a:r>
            <a:r>
              <a:rPr lang="sl-SI" sz="2600" dirty="0">
                <a:latin typeface="Arial" panose="020B0604020202020204" pitchFamily="34" charset="0"/>
                <a:cs typeface="Arial" panose="020B0604020202020204" pitchFamily="34" charset="0"/>
              </a:rPr>
              <a:t>otrok ob koncu 1. VIO opravlja NPZ</a:t>
            </a:r>
          </a:p>
          <a:p>
            <a:r>
              <a:rPr lang="sl-SI" sz="2600" b="1" dirty="0">
                <a:solidFill>
                  <a:srgbClr val="00B050"/>
                </a:solidFill>
                <a:latin typeface="Arial" panose="020B0604020202020204" pitchFamily="34" charset="0"/>
                <a:cs typeface="Arial" panose="020B0604020202020204" pitchFamily="34" charset="0"/>
              </a:rPr>
              <a:t>6. razred: </a:t>
            </a:r>
            <a:r>
              <a:rPr lang="sl-SI" sz="2600" dirty="0">
                <a:latin typeface="Arial" panose="020B0604020202020204" pitchFamily="34" charset="0"/>
                <a:cs typeface="Arial" panose="020B0604020202020204" pitchFamily="34" charset="0"/>
              </a:rPr>
              <a:t>M. Salamon: Nacionalno preverjanje znanja pri slovenščini ob koncu 6. razreda, PeF UL, 2017: 40 učiteljev z raznih osnovnih šol, ki so že imeli izkušnjo z NPZ iz slovenščine v 6. </a:t>
            </a:r>
            <a:r>
              <a:rPr lang="sl-SI" sz="2600" dirty="0" smtClean="0">
                <a:latin typeface="Arial" panose="020B0604020202020204" pitchFamily="34" charset="0"/>
                <a:cs typeface="Arial" panose="020B0604020202020204" pitchFamily="34" charset="0"/>
              </a:rPr>
              <a:t>razredu, in </a:t>
            </a:r>
            <a:r>
              <a:rPr lang="sl-SI" sz="2600" dirty="0">
                <a:latin typeface="Arial" panose="020B0604020202020204" pitchFamily="34" charset="0"/>
                <a:cs typeface="Arial" panose="020B0604020202020204" pitchFamily="34" charset="0"/>
              </a:rPr>
              <a:t>96 učencev 6. </a:t>
            </a:r>
            <a:r>
              <a:rPr lang="sl-SI" sz="2600" dirty="0" smtClean="0">
                <a:latin typeface="Arial" panose="020B0604020202020204" pitchFamily="34" charset="0"/>
                <a:cs typeface="Arial" panose="020B0604020202020204" pitchFamily="34" charset="0"/>
              </a:rPr>
              <a:t>razreda</a:t>
            </a:r>
          </a:p>
          <a:p>
            <a:pPr marL="0" indent="0">
              <a:buNone/>
            </a:pPr>
            <a:endParaRPr lang="sl-SI" sz="2600" dirty="0" smtClean="0"/>
          </a:p>
          <a:p>
            <a:endParaRPr lang="sl-SI" sz="2600" dirty="0" smtClean="0"/>
          </a:p>
          <a:p>
            <a:endParaRPr lang="sl-SI" sz="2600" dirty="0"/>
          </a:p>
          <a:p>
            <a:endParaRPr lang="sl-SI" sz="2600" dirty="0" smtClean="0"/>
          </a:p>
          <a:p>
            <a:endParaRPr lang="sl-SI" sz="2600" dirty="0"/>
          </a:p>
          <a:p>
            <a:endParaRPr lang="sl-SI" sz="2600" dirty="0" smtClean="0"/>
          </a:p>
          <a:p>
            <a:endParaRPr lang="sl-SI" sz="2600" dirty="0"/>
          </a:p>
          <a:p>
            <a:endParaRPr lang="sl-SI" sz="2600" dirty="0" smtClean="0"/>
          </a:p>
          <a:p>
            <a:endParaRPr lang="sl-SI" sz="2600" dirty="0"/>
          </a:p>
          <a:p>
            <a:r>
              <a:rPr lang="sl-SI" sz="2600" b="1" dirty="0">
                <a:solidFill>
                  <a:srgbClr val="00B050"/>
                </a:solidFill>
                <a:latin typeface="Arial" panose="020B0604020202020204" pitchFamily="34" charset="0"/>
                <a:cs typeface="Arial" panose="020B0604020202020204" pitchFamily="34" charset="0"/>
              </a:rPr>
              <a:t>9. razred: </a:t>
            </a:r>
            <a:r>
              <a:rPr lang="sl-SI" sz="2600" dirty="0">
                <a:latin typeface="Arial" panose="020B0604020202020204" pitchFamily="34" charset="0"/>
                <a:cs typeface="Arial" panose="020B0604020202020204" pitchFamily="34" charset="0"/>
              </a:rPr>
              <a:t>30 %, 50 </a:t>
            </a:r>
            <a:r>
              <a:rPr lang="sl-SI" sz="2600" dirty="0" smtClean="0">
                <a:latin typeface="Arial" panose="020B0604020202020204" pitchFamily="34" charset="0"/>
                <a:cs typeface="Arial" panose="020B0604020202020204" pitchFamily="34" charset="0"/>
              </a:rPr>
              <a:t>%, 75 </a:t>
            </a:r>
            <a:r>
              <a:rPr lang="sl-SI" sz="2600" dirty="0">
                <a:latin typeface="Arial" panose="020B0604020202020204" pitchFamily="34" charset="0"/>
                <a:cs typeface="Arial" panose="020B0604020202020204" pitchFamily="34" charset="0"/>
              </a:rPr>
              <a:t>% …</a:t>
            </a:r>
          </a:p>
          <a:p>
            <a:r>
              <a:rPr lang="sl-SI" sz="2600" dirty="0">
                <a:latin typeface="Arial" panose="020B0604020202020204" pitchFamily="34" charset="0"/>
                <a:cs typeface="Arial" panose="020B0604020202020204" pitchFamily="34" charset="0"/>
              </a:rPr>
              <a:t>»Število točk, ki jih učenec doseže na preizkusu znanja, je t. i. </a:t>
            </a:r>
            <a:r>
              <a:rPr lang="sl-SI" sz="2600" dirty="0">
                <a:solidFill>
                  <a:srgbClr val="00B050"/>
                </a:solidFill>
                <a:latin typeface="Arial" panose="020B0604020202020204" pitchFamily="34" charset="0"/>
                <a:cs typeface="Arial" panose="020B0604020202020204" pitchFamily="34" charset="0"/>
              </a:rPr>
              <a:t>surovi rezultat</a:t>
            </a:r>
            <a:r>
              <a:rPr lang="sl-SI" sz="2600" dirty="0">
                <a:latin typeface="Arial" panose="020B0604020202020204" pitchFamily="34" charset="0"/>
                <a:cs typeface="Arial" panose="020B0604020202020204" pitchFamily="34" charset="0"/>
              </a:rPr>
              <a:t>. Na podlagi takega rezultata </a:t>
            </a:r>
            <a:r>
              <a:rPr lang="sl-SI" sz="2600" dirty="0" smtClean="0">
                <a:latin typeface="Arial" panose="020B0604020202020204" pitchFamily="34" charset="0"/>
                <a:cs typeface="Arial" panose="020B0604020202020204" pitchFamily="34" charset="0"/>
              </a:rPr>
              <a:t>pa </a:t>
            </a:r>
            <a:r>
              <a:rPr lang="sl-SI" sz="2600" b="1" u="sng" dirty="0" smtClean="0">
                <a:solidFill>
                  <a:srgbClr val="00B050"/>
                </a:solidFill>
                <a:latin typeface="Arial" panose="020B0604020202020204" pitchFamily="34" charset="0"/>
                <a:cs typeface="Arial" panose="020B0604020202020204" pitchFamily="34" charset="0"/>
              </a:rPr>
              <a:t>ni mogoče sklepati</a:t>
            </a:r>
            <a:r>
              <a:rPr lang="sl-SI" sz="2600" dirty="0" smtClean="0">
                <a:latin typeface="Arial" panose="020B0604020202020204" pitchFamily="34" charset="0"/>
                <a:cs typeface="Arial" panose="020B0604020202020204" pitchFamily="34" charset="0"/>
              </a:rPr>
              <a:t>, </a:t>
            </a:r>
            <a:r>
              <a:rPr lang="sl-SI" sz="2600" dirty="0">
                <a:latin typeface="Arial" panose="020B0604020202020204" pitchFamily="34" charset="0"/>
                <a:cs typeface="Arial" panose="020B0604020202020204" pitchFamily="34" charset="0"/>
              </a:rPr>
              <a:t>kakšen uspeh je učenec dosegel.« (Žagar, 2002</a:t>
            </a:r>
            <a:r>
              <a:rPr lang="sl-SI" sz="2600" dirty="0" smtClean="0">
                <a:latin typeface="Arial" panose="020B0604020202020204" pitchFamily="34" charset="0"/>
                <a:cs typeface="Arial" panose="020B0604020202020204" pitchFamily="34" charset="0"/>
              </a:rPr>
              <a:t>)</a:t>
            </a:r>
            <a:endParaRPr lang="sl-SI" sz="2600" dirty="0" smtClean="0"/>
          </a:p>
          <a:p>
            <a:endParaRPr lang="sl-SI" dirty="0"/>
          </a:p>
          <a:p>
            <a:endParaRPr lang="sl-SI" dirty="0"/>
          </a:p>
        </p:txBody>
      </p:sp>
      <p:graphicFrame>
        <p:nvGraphicFramePr>
          <p:cNvPr id="6" name="Tabela 5"/>
          <p:cNvGraphicFramePr>
            <a:graphicFrameLocks noGrp="1"/>
          </p:cNvGraphicFramePr>
          <p:nvPr>
            <p:extLst/>
          </p:nvPr>
        </p:nvGraphicFramePr>
        <p:xfrm>
          <a:off x="310896" y="2377445"/>
          <a:ext cx="11521440" cy="2758177"/>
        </p:xfrm>
        <a:graphic>
          <a:graphicData uri="http://schemas.openxmlformats.org/drawingml/2006/table">
            <a:tbl>
              <a:tblPr firstRow="1" firstCol="1" bandRow="1">
                <a:tableStyleId>{5C22544A-7EE6-4342-B048-85BDC9FD1C3A}</a:tableStyleId>
              </a:tblPr>
              <a:tblGrid>
                <a:gridCol w="5826183">
                  <a:extLst>
                    <a:ext uri="{9D8B030D-6E8A-4147-A177-3AD203B41FA5}">
                      <a16:colId xmlns="" xmlns:a16="http://schemas.microsoft.com/office/drawing/2014/main" val="4259640241"/>
                    </a:ext>
                  </a:extLst>
                </a:gridCol>
                <a:gridCol w="5695257">
                  <a:extLst>
                    <a:ext uri="{9D8B030D-6E8A-4147-A177-3AD203B41FA5}">
                      <a16:colId xmlns="" xmlns:a16="http://schemas.microsoft.com/office/drawing/2014/main" val="2133995752"/>
                    </a:ext>
                  </a:extLst>
                </a:gridCol>
              </a:tblGrid>
              <a:tr h="259721">
                <a:tc>
                  <a:txBody>
                    <a:bodyPr/>
                    <a:lstStyle/>
                    <a:p>
                      <a:pPr indent="450215" algn="just">
                        <a:spcAft>
                          <a:spcPts val="0"/>
                        </a:spcAft>
                      </a:pPr>
                      <a:r>
                        <a:rPr lang="sl-SI" sz="1800" dirty="0">
                          <a:effectLst/>
                          <a:latin typeface="Arial" panose="020B0604020202020204" pitchFamily="34" charset="0"/>
                          <a:cs typeface="Arial" panose="020B0604020202020204" pitchFamily="34" charset="0"/>
                        </a:rPr>
                        <a:t>UČITELJI: </a:t>
                      </a:r>
                      <a:endParaRPr lang="sl-SI" sz="1800" dirty="0">
                        <a:effectLst/>
                        <a:latin typeface="Arial" panose="020B0604020202020204" pitchFamily="34" charset="0"/>
                        <a:ea typeface="Calibri" panose="020F0502020204030204" pitchFamily="34" charset="0"/>
                        <a:cs typeface="Arial" panose="020B0604020202020204" pitchFamily="34" charset="0"/>
                      </a:endParaRPr>
                    </a:p>
                  </a:txBody>
                  <a:tcPr marL="55245" marR="55245" marT="9525" marB="0"/>
                </a:tc>
                <a:tc>
                  <a:txBody>
                    <a:bodyPr/>
                    <a:lstStyle/>
                    <a:p>
                      <a:pPr indent="450215" algn="just">
                        <a:spcAft>
                          <a:spcPts val="0"/>
                        </a:spcAft>
                      </a:pPr>
                      <a:r>
                        <a:rPr lang="sl-SI" sz="1800" dirty="0">
                          <a:effectLst/>
                          <a:latin typeface="Arial" panose="020B0604020202020204" pitchFamily="34" charset="0"/>
                          <a:cs typeface="Arial" panose="020B0604020202020204" pitchFamily="34" charset="0"/>
                        </a:rPr>
                        <a:t>UČENCI: </a:t>
                      </a:r>
                      <a:endParaRPr lang="sl-SI" sz="1800" dirty="0">
                        <a:effectLst/>
                        <a:latin typeface="Arial" panose="020B0604020202020204" pitchFamily="34" charset="0"/>
                        <a:ea typeface="Calibri" panose="020F0502020204030204" pitchFamily="34" charset="0"/>
                        <a:cs typeface="Arial" panose="020B0604020202020204" pitchFamily="34" charset="0"/>
                      </a:endParaRPr>
                    </a:p>
                  </a:txBody>
                  <a:tcPr marL="55245" marR="55245" marT="9525" marB="0"/>
                </a:tc>
                <a:extLst>
                  <a:ext uri="{0D108BD9-81ED-4DB2-BD59-A6C34878D82A}">
                    <a16:rowId xmlns="" xmlns:a16="http://schemas.microsoft.com/office/drawing/2014/main" val="1211551677"/>
                  </a:ext>
                </a:extLst>
              </a:tr>
              <a:tr h="774904">
                <a:tc>
                  <a:txBody>
                    <a:bodyPr/>
                    <a:lstStyle/>
                    <a:p>
                      <a:pPr marL="342900" lvl="0" indent="-342900" algn="l">
                        <a:spcAft>
                          <a:spcPts val="0"/>
                        </a:spcAft>
                        <a:buFont typeface="Symbol" panose="05050102010706020507" pitchFamily="18" charset="2"/>
                        <a:buChar char=""/>
                      </a:pPr>
                      <a:r>
                        <a:rPr lang="sl-SI" sz="2000" b="0" dirty="0" smtClean="0">
                          <a:effectLst/>
                          <a:latin typeface="Arial" panose="020B0604020202020204" pitchFamily="34" charset="0"/>
                          <a:cs typeface="Arial" panose="020B0604020202020204" pitchFamily="34" charset="0"/>
                        </a:rPr>
                        <a:t>Obvezen </a:t>
                      </a:r>
                      <a:r>
                        <a:rPr lang="sl-SI" sz="2000" b="0" dirty="0">
                          <a:effectLst/>
                          <a:latin typeface="Arial" panose="020B0604020202020204" pitchFamily="34" charset="0"/>
                          <a:cs typeface="Arial" panose="020B0604020202020204" pitchFamily="34" charset="0"/>
                        </a:rPr>
                        <a:t>status </a:t>
                      </a:r>
                      <a:r>
                        <a:rPr lang="sl-SI" sz="2000" b="0" dirty="0" smtClean="0">
                          <a:effectLst/>
                          <a:latin typeface="Arial" panose="020B0604020202020204" pitchFamily="34" charset="0"/>
                          <a:cs typeface="Arial" panose="020B0604020202020204" pitchFamily="34" charset="0"/>
                        </a:rPr>
                        <a:t>NPZ,</a:t>
                      </a:r>
                      <a:r>
                        <a:rPr lang="sl-SI" sz="2000" b="0" baseline="0" dirty="0" smtClean="0">
                          <a:effectLst/>
                          <a:latin typeface="Arial" panose="020B0604020202020204" pitchFamily="34" charset="0"/>
                          <a:cs typeface="Arial" panose="020B0604020202020204" pitchFamily="34" charset="0"/>
                        </a:rPr>
                        <a:t> </a:t>
                      </a:r>
                      <a:r>
                        <a:rPr lang="sl-SI" sz="2000" b="0" dirty="0" smtClean="0">
                          <a:effectLst/>
                          <a:latin typeface="Arial" panose="020B0604020202020204" pitchFamily="34" charset="0"/>
                          <a:cs typeface="Arial" panose="020B0604020202020204" pitchFamily="34" charset="0"/>
                        </a:rPr>
                        <a:t>naj </a:t>
                      </a:r>
                      <a:r>
                        <a:rPr lang="sl-SI" sz="2000" b="0" dirty="0">
                          <a:effectLst/>
                          <a:latin typeface="Arial" panose="020B0604020202020204" pitchFamily="34" charset="0"/>
                          <a:cs typeface="Arial" panose="020B0604020202020204" pitchFamily="34" charset="0"/>
                        </a:rPr>
                        <a:t>se upošteva pri končni oceni iz slovenščine v 6. </a:t>
                      </a:r>
                      <a:r>
                        <a:rPr lang="sl-SI" sz="2000" b="0" dirty="0" smtClean="0">
                          <a:effectLst/>
                          <a:latin typeface="Arial" panose="020B0604020202020204" pitchFamily="34" charset="0"/>
                          <a:cs typeface="Arial" panose="020B0604020202020204" pitchFamily="34" charset="0"/>
                        </a:rPr>
                        <a:t>razredu.</a:t>
                      </a:r>
                      <a:endParaRPr lang="sl-SI" sz="2000" b="0" dirty="0">
                        <a:effectLst/>
                        <a:latin typeface="Arial" panose="020B0604020202020204" pitchFamily="34" charset="0"/>
                        <a:ea typeface="Calibri" panose="020F0502020204030204" pitchFamily="34" charset="0"/>
                        <a:cs typeface="Arial" panose="020B0604020202020204" pitchFamily="34" charset="0"/>
                      </a:endParaRPr>
                    </a:p>
                  </a:txBody>
                  <a:tcPr marL="55245" marR="55245" marT="9525" marB="0"/>
                </a:tc>
                <a:tc>
                  <a:txBody>
                    <a:bodyPr/>
                    <a:lstStyle/>
                    <a:p>
                      <a:pPr marL="342900" lvl="0" indent="-342900" algn="just">
                        <a:spcAft>
                          <a:spcPts val="0"/>
                        </a:spcAft>
                        <a:buFont typeface="Symbol" panose="05050102010706020507" pitchFamily="18" charset="2"/>
                        <a:buChar char=""/>
                      </a:pPr>
                      <a:r>
                        <a:rPr lang="sl-SI" sz="2000" dirty="0">
                          <a:effectLst/>
                          <a:latin typeface="Arial" panose="020B0604020202020204" pitchFamily="34" charset="0"/>
                          <a:cs typeface="Arial" panose="020B0604020202020204" pitchFamily="34" charset="0"/>
                        </a:rPr>
                        <a:t>neobvezni status NPZ</a:t>
                      </a:r>
                      <a:endParaRPr lang="sl-SI" sz="2000" dirty="0">
                        <a:effectLst/>
                        <a:latin typeface="Arial" panose="020B0604020202020204" pitchFamily="34" charset="0"/>
                        <a:ea typeface="Calibri" panose="020F0502020204030204" pitchFamily="34" charset="0"/>
                        <a:cs typeface="Arial" panose="020B0604020202020204" pitchFamily="34" charset="0"/>
                      </a:endParaRPr>
                    </a:p>
                  </a:txBody>
                  <a:tcPr marL="55245" marR="55245" marT="9525" marB="0"/>
                </a:tc>
                <a:extLst>
                  <a:ext uri="{0D108BD9-81ED-4DB2-BD59-A6C34878D82A}">
                    <a16:rowId xmlns="" xmlns:a16="http://schemas.microsoft.com/office/drawing/2014/main" val="419336958"/>
                  </a:ext>
                </a:extLst>
              </a:tr>
              <a:tr h="295314">
                <a:tc>
                  <a:txBody>
                    <a:bodyPr/>
                    <a:lstStyle/>
                    <a:p>
                      <a:pPr marL="342900" lvl="0" indent="-342900" algn="l">
                        <a:spcAft>
                          <a:spcPts val="0"/>
                        </a:spcAft>
                        <a:buFont typeface="Symbol" panose="05050102010706020507" pitchFamily="18" charset="2"/>
                        <a:buChar char=""/>
                      </a:pPr>
                      <a:r>
                        <a:rPr lang="sl-SI" sz="2000" b="0" dirty="0">
                          <a:effectLst/>
                          <a:latin typeface="Arial" panose="020B0604020202020204" pitchFamily="34" charset="0"/>
                          <a:cs typeface="Arial" panose="020B0604020202020204" pitchFamily="34" charset="0"/>
                        </a:rPr>
                        <a:t>NPZ </a:t>
                      </a:r>
                      <a:r>
                        <a:rPr lang="sl-SI" sz="2000" b="0" dirty="0">
                          <a:solidFill>
                            <a:srgbClr val="FF0000"/>
                          </a:solidFill>
                          <a:effectLst/>
                          <a:latin typeface="Arial" panose="020B0604020202020204" pitchFamily="34" charset="0"/>
                          <a:cs typeface="Arial" panose="020B0604020202020204" pitchFamily="34" charset="0"/>
                        </a:rPr>
                        <a:t>težek</a:t>
                      </a:r>
                      <a:endParaRPr lang="sl-SI" sz="2000" b="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55245" marR="55245" marT="9525" marB="0"/>
                </a:tc>
                <a:tc>
                  <a:txBody>
                    <a:bodyPr/>
                    <a:lstStyle/>
                    <a:p>
                      <a:pPr marL="342900" lvl="0" indent="-342900" algn="just">
                        <a:spcAft>
                          <a:spcPts val="0"/>
                        </a:spcAft>
                        <a:buFont typeface="Symbol" panose="05050102010706020507" pitchFamily="18" charset="2"/>
                        <a:buChar char=""/>
                      </a:pPr>
                      <a:r>
                        <a:rPr lang="sl-SI" sz="2000" dirty="0">
                          <a:effectLst/>
                          <a:latin typeface="Arial" panose="020B0604020202020204" pitchFamily="34" charset="0"/>
                          <a:cs typeface="Arial" panose="020B0604020202020204" pitchFamily="34" charset="0"/>
                        </a:rPr>
                        <a:t>NPZ </a:t>
                      </a:r>
                      <a:r>
                        <a:rPr lang="sl-SI" sz="2000" dirty="0" smtClean="0">
                          <a:solidFill>
                            <a:srgbClr val="00B050"/>
                          </a:solidFill>
                          <a:effectLst/>
                          <a:latin typeface="Arial" panose="020B0604020202020204" pitchFamily="34" charset="0"/>
                          <a:cs typeface="Arial" panose="020B0604020202020204" pitchFamily="34" charset="0"/>
                        </a:rPr>
                        <a:t>ravno </a:t>
                      </a:r>
                      <a:r>
                        <a:rPr lang="sl-SI" sz="2000" dirty="0">
                          <a:solidFill>
                            <a:srgbClr val="00B050"/>
                          </a:solidFill>
                          <a:effectLst/>
                          <a:latin typeface="Arial" panose="020B0604020202020204" pitchFamily="34" charset="0"/>
                          <a:cs typeface="Arial" panose="020B0604020202020204" pitchFamily="34" charset="0"/>
                        </a:rPr>
                        <a:t>prav zahteven</a:t>
                      </a:r>
                      <a:endParaRPr lang="sl-SI" sz="2000" dirty="0">
                        <a:solidFill>
                          <a:srgbClr val="00B050"/>
                        </a:solidFill>
                        <a:effectLst/>
                        <a:latin typeface="Arial" panose="020B0604020202020204" pitchFamily="34" charset="0"/>
                        <a:ea typeface="Calibri" panose="020F0502020204030204" pitchFamily="34" charset="0"/>
                        <a:cs typeface="Arial" panose="020B0604020202020204" pitchFamily="34" charset="0"/>
                      </a:endParaRPr>
                    </a:p>
                  </a:txBody>
                  <a:tcPr marL="55245" marR="55245" marT="9525" marB="0"/>
                </a:tc>
                <a:extLst>
                  <a:ext uri="{0D108BD9-81ED-4DB2-BD59-A6C34878D82A}">
                    <a16:rowId xmlns="" xmlns:a16="http://schemas.microsoft.com/office/drawing/2014/main" val="2754145489"/>
                  </a:ext>
                </a:extLst>
              </a:tr>
              <a:tr h="519265">
                <a:tc>
                  <a:txBody>
                    <a:bodyPr/>
                    <a:lstStyle/>
                    <a:p>
                      <a:pPr marL="342900" lvl="0" indent="-342900" algn="l">
                        <a:spcAft>
                          <a:spcPts val="0"/>
                        </a:spcAft>
                        <a:buFont typeface="Symbol" panose="05050102010706020507" pitchFamily="18" charset="2"/>
                        <a:buChar char=""/>
                      </a:pPr>
                      <a:r>
                        <a:rPr lang="sl-SI" sz="2000" b="0" dirty="0">
                          <a:effectLst/>
                          <a:latin typeface="Arial" panose="020B0604020202020204" pitchFamily="34" charset="0"/>
                          <a:cs typeface="Arial" panose="020B0604020202020204" pitchFamily="34" charset="0"/>
                        </a:rPr>
                        <a:t>U</a:t>
                      </a:r>
                      <a:r>
                        <a:rPr lang="sl-SI" sz="2000" b="0" dirty="0" smtClean="0">
                          <a:effectLst/>
                          <a:latin typeface="Arial" panose="020B0604020202020204" pitchFamily="34" charset="0"/>
                          <a:cs typeface="Arial" panose="020B0604020202020204" pitchFamily="34" charset="0"/>
                        </a:rPr>
                        <a:t>čenci </a:t>
                      </a:r>
                      <a:r>
                        <a:rPr lang="sl-SI" sz="2000" b="0" dirty="0">
                          <a:effectLst/>
                          <a:latin typeface="Arial" panose="020B0604020202020204" pitchFamily="34" charset="0"/>
                          <a:cs typeface="Arial" panose="020B0604020202020204" pitchFamily="34" charset="0"/>
                        </a:rPr>
                        <a:t>se </a:t>
                      </a:r>
                      <a:r>
                        <a:rPr lang="sl-SI" sz="2000" b="0" dirty="0">
                          <a:solidFill>
                            <a:srgbClr val="FF0000"/>
                          </a:solidFill>
                          <a:effectLst/>
                          <a:latin typeface="Arial" panose="020B0604020202020204" pitchFamily="34" charset="0"/>
                          <a:cs typeface="Arial" panose="020B0604020202020204" pitchFamily="34" charset="0"/>
                        </a:rPr>
                        <a:t>ne</a:t>
                      </a:r>
                      <a:r>
                        <a:rPr lang="sl-SI" sz="2000" b="0" dirty="0">
                          <a:effectLst/>
                          <a:latin typeface="Arial" panose="020B0604020202020204" pitchFamily="34" charset="0"/>
                          <a:cs typeface="Arial" panose="020B0604020202020204" pitchFamily="34" charset="0"/>
                        </a:rPr>
                        <a:t> trudijo/niso motivirani pri reševanju </a:t>
                      </a:r>
                      <a:r>
                        <a:rPr lang="sl-SI" sz="2000" b="0" dirty="0" smtClean="0">
                          <a:effectLst/>
                          <a:latin typeface="Arial" panose="020B0604020202020204" pitchFamily="34" charset="0"/>
                          <a:cs typeface="Arial" panose="020B0604020202020204" pitchFamily="34" charset="0"/>
                        </a:rPr>
                        <a:t>NPZ.</a:t>
                      </a:r>
                      <a:endParaRPr lang="sl-SI" sz="2000" b="0" dirty="0">
                        <a:effectLst/>
                        <a:latin typeface="Arial" panose="020B0604020202020204" pitchFamily="34" charset="0"/>
                        <a:ea typeface="Calibri" panose="020F0502020204030204" pitchFamily="34" charset="0"/>
                        <a:cs typeface="Arial" panose="020B0604020202020204" pitchFamily="34" charset="0"/>
                      </a:endParaRPr>
                    </a:p>
                  </a:txBody>
                  <a:tcPr marL="55245" marR="55245" marT="9525" marB="0"/>
                </a:tc>
                <a:tc>
                  <a:txBody>
                    <a:bodyPr/>
                    <a:lstStyle/>
                    <a:p>
                      <a:pPr marL="342900" lvl="0" indent="-342900" algn="just">
                        <a:spcAft>
                          <a:spcPts val="0"/>
                        </a:spcAft>
                        <a:buFont typeface="Symbol" panose="05050102010706020507" pitchFamily="18" charset="2"/>
                        <a:buChar char=""/>
                      </a:pPr>
                      <a:r>
                        <a:rPr lang="sl-SI" sz="2000" dirty="0">
                          <a:effectLst/>
                          <a:latin typeface="Arial" panose="020B0604020202020204" pitchFamily="34" charset="0"/>
                          <a:cs typeface="Arial" panose="020B0604020202020204" pitchFamily="34" charset="0"/>
                        </a:rPr>
                        <a:t>Se trudimo pri reševanju </a:t>
                      </a:r>
                      <a:r>
                        <a:rPr lang="sl-SI" sz="2000" dirty="0" smtClean="0">
                          <a:effectLst/>
                          <a:latin typeface="Arial" panose="020B0604020202020204" pitchFamily="34" charset="0"/>
                          <a:cs typeface="Arial" panose="020B0604020202020204" pitchFamily="34" charset="0"/>
                        </a:rPr>
                        <a:t>NPZ.</a:t>
                      </a:r>
                      <a:endParaRPr lang="sl-SI" sz="2000" dirty="0">
                        <a:effectLst/>
                        <a:latin typeface="Arial" panose="020B0604020202020204" pitchFamily="34" charset="0"/>
                        <a:ea typeface="Calibri" panose="020F0502020204030204" pitchFamily="34" charset="0"/>
                        <a:cs typeface="Arial" panose="020B0604020202020204" pitchFamily="34" charset="0"/>
                      </a:endParaRPr>
                    </a:p>
                  </a:txBody>
                  <a:tcPr marL="55245" marR="55245" marT="9525" marB="0"/>
                </a:tc>
                <a:extLst>
                  <a:ext uri="{0D108BD9-81ED-4DB2-BD59-A6C34878D82A}">
                    <a16:rowId xmlns="" xmlns:a16="http://schemas.microsoft.com/office/drawing/2014/main" val="3310478058"/>
                  </a:ext>
                </a:extLst>
              </a:tr>
              <a:tr h="765978">
                <a:tc>
                  <a:txBody>
                    <a:bodyPr/>
                    <a:lstStyle/>
                    <a:p>
                      <a:pPr marL="342900" lvl="0" indent="-342900" algn="l">
                        <a:spcAft>
                          <a:spcPts val="0"/>
                        </a:spcAft>
                        <a:buFont typeface="Symbol" panose="05050102010706020507" pitchFamily="18" charset="2"/>
                        <a:buChar char=""/>
                      </a:pPr>
                      <a:r>
                        <a:rPr lang="sl-SI" sz="2000" b="0" dirty="0">
                          <a:effectLst/>
                          <a:latin typeface="Arial" panose="020B0604020202020204" pitchFamily="34" charset="0"/>
                          <a:cs typeface="Arial" panose="020B0604020202020204" pitchFamily="34" charset="0"/>
                        </a:rPr>
                        <a:t>Jezikovni in književni del ocenili za srednje dober pokazatelj znanja pri </a:t>
                      </a:r>
                      <a:r>
                        <a:rPr lang="sl-SI" sz="2000" b="0" dirty="0" smtClean="0">
                          <a:effectLst/>
                          <a:latin typeface="Arial" panose="020B0604020202020204" pitchFamily="34" charset="0"/>
                          <a:cs typeface="Arial" panose="020B0604020202020204" pitchFamily="34" charset="0"/>
                        </a:rPr>
                        <a:t>slovenščini.</a:t>
                      </a:r>
                      <a:endParaRPr lang="sl-SI" sz="2000" b="0" dirty="0">
                        <a:effectLst/>
                        <a:latin typeface="Arial" panose="020B0604020202020204" pitchFamily="34" charset="0"/>
                        <a:ea typeface="Calibri" panose="020F0502020204030204" pitchFamily="34" charset="0"/>
                        <a:cs typeface="Arial" panose="020B0604020202020204" pitchFamily="34" charset="0"/>
                      </a:endParaRPr>
                    </a:p>
                  </a:txBody>
                  <a:tcPr marL="55245" marR="55245" marT="9525" marB="0"/>
                </a:tc>
                <a:tc>
                  <a:txBody>
                    <a:bodyPr/>
                    <a:lstStyle/>
                    <a:p>
                      <a:pPr marL="342900" lvl="0" indent="-342900" algn="just">
                        <a:spcAft>
                          <a:spcPts val="0"/>
                        </a:spcAft>
                        <a:buFont typeface="Symbol" panose="05050102010706020507" pitchFamily="18" charset="2"/>
                        <a:buChar char=""/>
                      </a:pPr>
                      <a:r>
                        <a:rPr lang="sl-SI" sz="2000" dirty="0">
                          <a:effectLst/>
                          <a:latin typeface="Arial" panose="020B0604020202020204" pitchFamily="34" charset="0"/>
                          <a:cs typeface="Arial" panose="020B0604020202020204" pitchFamily="34" charset="0"/>
                        </a:rPr>
                        <a:t>NPZ dober pokazatelj znanja</a:t>
                      </a:r>
                      <a:endParaRPr lang="sl-SI" sz="2000" dirty="0">
                        <a:effectLst/>
                        <a:latin typeface="Arial" panose="020B0604020202020204" pitchFamily="34" charset="0"/>
                        <a:ea typeface="Calibri" panose="020F0502020204030204" pitchFamily="34" charset="0"/>
                        <a:cs typeface="Arial" panose="020B0604020202020204" pitchFamily="34" charset="0"/>
                      </a:endParaRPr>
                    </a:p>
                  </a:txBody>
                  <a:tcPr marL="55245" marR="55245" marT="9525" marB="0"/>
                </a:tc>
                <a:extLst>
                  <a:ext uri="{0D108BD9-81ED-4DB2-BD59-A6C34878D82A}">
                    <a16:rowId xmlns="" xmlns:a16="http://schemas.microsoft.com/office/drawing/2014/main" val="3906391142"/>
                  </a:ext>
                </a:extLst>
              </a:tr>
            </a:tbl>
          </a:graphicData>
        </a:graphic>
      </p:graphicFrame>
    </p:spTree>
    <p:extLst>
      <p:ext uri="{BB962C8B-B14F-4D97-AF65-F5344CB8AC3E}">
        <p14:creationId xmlns:p14="http://schemas.microsoft.com/office/powerpoint/2010/main" val="4060999489"/>
      </p:ext>
    </p:extLst>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Slika 8" descr="http://www.groversmillcoffee.com/coffee%20mug%20outlin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47504" y="1488155"/>
            <a:ext cx="1314451"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Slika 1" descr="cankar_final"/>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0" y="1854969"/>
            <a:ext cx="3593189" cy="5003032"/>
          </a:xfrm>
          <a:noFill/>
        </p:spPr>
      </p:pic>
      <p:sp>
        <p:nvSpPr>
          <p:cNvPr id="11" name="Ovalni oblaček 10"/>
          <p:cNvSpPr/>
          <p:nvPr/>
        </p:nvSpPr>
        <p:spPr bwMode="auto">
          <a:xfrm>
            <a:off x="3774834" y="476251"/>
            <a:ext cx="4875393" cy="2583473"/>
          </a:xfrm>
          <a:prstGeom prst="wedgeEllipseCallout">
            <a:avLst>
              <a:gd name="adj1" fmla="val -62109"/>
              <a:gd name="adj2" fmla="val 71226"/>
            </a:avLst>
          </a:prstGeom>
          <a:noFill/>
          <a:ln w="9525" cap="flat" cmpd="sng" algn="ctr">
            <a:solidFill>
              <a:schemeClr val="tx1"/>
            </a:solidFill>
            <a:prstDash val="solid"/>
            <a:round/>
            <a:headEnd type="none" w="med" len="med"/>
            <a:tailEnd type="none" w="med" len="med"/>
          </a:ln>
          <a:effectLst/>
        </p:spPr>
        <p:txBody>
          <a:bodyPr anchor="ctr"/>
          <a:lstStyle/>
          <a:p>
            <a:pPr eaLnBrk="0" hangingPunct="0">
              <a:defRPr/>
            </a:pPr>
            <a:endParaRPr lang="sl-SI" sz="3600" b="1" kern="0" dirty="0">
              <a:solidFill>
                <a:srgbClr val="00B050"/>
              </a:solidFill>
              <a:effectLst>
                <a:outerShdw blurRad="38100" dist="38100" dir="2700000" algn="tl">
                  <a:srgbClr val="000000">
                    <a:alpha val="43137"/>
                  </a:srgbClr>
                </a:outerShdw>
              </a:effectLst>
              <a:latin typeface="Arial"/>
            </a:endParaRPr>
          </a:p>
          <a:p>
            <a:pPr eaLnBrk="0" hangingPunct="0">
              <a:defRPr/>
            </a:pPr>
            <a:r>
              <a:rPr lang="sl-SI" sz="3600" b="1" kern="0" dirty="0">
                <a:solidFill>
                  <a:srgbClr val="7030A0"/>
                </a:solidFill>
                <a:effectLst>
                  <a:outerShdw blurRad="38100" dist="38100" dir="2700000" algn="tl">
                    <a:srgbClr val="000000">
                      <a:alpha val="43137"/>
                    </a:srgbClr>
                  </a:outerShdw>
                </a:effectLst>
                <a:latin typeface="Arial"/>
              </a:rPr>
              <a:t>Hvala za vašo 	pozornost</a:t>
            </a:r>
            <a:r>
              <a:rPr lang="sl-SI" sz="3600" kern="0" dirty="0">
                <a:solidFill>
                  <a:srgbClr val="7030A0"/>
                </a:solidFill>
                <a:latin typeface="Arial"/>
              </a:rPr>
              <a:t>, </a:t>
            </a:r>
            <a:br>
              <a:rPr lang="sl-SI" sz="3600" kern="0" dirty="0">
                <a:solidFill>
                  <a:srgbClr val="7030A0"/>
                </a:solidFill>
                <a:latin typeface="Arial"/>
              </a:rPr>
            </a:br>
            <a:r>
              <a:rPr lang="sl-SI" sz="3600" kern="0" dirty="0">
                <a:solidFill>
                  <a:srgbClr val="7030A0"/>
                </a:solidFill>
                <a:latin typeface="Arial"/>
              </a:rPr>
              <a:t>       pa kasneje.</a:t>
            </a:r>
          </a:p>
          <a:p>
            <a:pPr eaLnBrk="0" hangingPunct="0">
              <a:defRPr/>
            </a:pPr>
            <a:endParaRPr lang="sl-SI" sz="3600" kern="0" dirty="0">
              <a:solidFill>
                <a:srgbClr val="00B050"/>
              </a:solidFill>
              <a:latin typeface="Arial"/>
            </a:endParaRPr>
          </a:p>
        </p:txBody>
      </p:sp>
    </p:spTree>
    <p:extLst>
      <p:ext uri="{BB962C8B-B14F-4D97-AF65-F5344CB8AC3E}">
        <p14:creationId xmlns:p14="http://schemas.microsoft.com/office/powerpoint/2010/main" val="4222796532"/>
      </p:ext>
    </p:ext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838200" y="175847"/>
            <a:ext cx="10515600" cy="574430"/>
          </a:xfrm>
        </p:spPr>
        <p:txBody>
          <a:bodyPr>
            <a:noAutofit/>
          </a:bodyPr>
          <a:lstStyle/>
          <a:p>
            <a:pPr algn="ctr"/>
            <a:r>
              <a:rPr lang="sl-SI" sz="3600" b="1" dirty="0" smtClean="0">
                <a:solidFill>
                  <a:srgbClr val="7030A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Raznovrstnost in povezanost bralne motivacije</a:t>
            </a:r>
            <a:endParaRPr lang="sl-SI" sz="3600" b="1" dirty="0">
              <a:solidFill>
                <a:srgbClr val="7030A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aphicFrame>
        <p:nvGraphicFramePr>
          <p:cNvPr id="6" name="Označba mesta vsebine 5"/>
          <p:cNvGraphicFramePr>
            <a:graphicFrameLocks noGrp="1"/>
          </p:cNvGraphicFramePr>
          <p:nvPr>
            <p:ph idx="1"/>
            <p:extLst>
              <p:ext uri="{D42A27DB-BD31-4B8C-83A1-F6EECF244321}">
                <p14:modId xmlns:p14="http://schemas.microsoft.com/office/powerpoint/2010/main" val="3931215080"/>
              </p:ext>
            </p:extLst>
          </p:nvPr>
        </p:nvGraphicFramePr>
        <p:xfrm>
          <a:off x="1" y="932686"/>
          <a:ext cx="12192000" cy="5925315"/>
        </p:xfrm>
        <a:graphic>
          <a:graphicData uri="http://schemas.openxmlformats.org/drawingml/2006/table">
            <a:tbl>
              <a:tblPr firstRow="1" firstCol="1" bandRow="1">
                <a:tableStyleId>{5C22544A-7EE6-4342-B048-85BDC9FD1C3A}</a:tableStyleId>
              </a:tblPr>
              <a:tblGrid>
                <a:gridCol w="3352732">
                  <a:extLst>
                    <a:ext uri="{9D8B030D-6E8A-4147-A177-3AD203B41FA5}">
                      <a16:colId xmlns="" xmlns:a16="http://schemas.microsoft.com/office/drawing/2014/main" val="614118321"/>
                    </a:ext>
                  </a:extLst>
                </a:gridCol>
                <a:gridCol w="4390035">
                  <a:extLst>
                    <a:ext uri="{9D8B030D-6E8A-4147-A177-3AD203B41FA5}">
                      <a16:colId xmlns="" xmlns:a16="http://schemas.microsoft.com/office/drawing/2014/main" val="3458399634"/>
                    </a:ext>
                  </a:extLst>
                </a:gridCol>
                <a:gridCol w="4449233">
                  <a:extLst>
                    <a:ext uri="{9D8B030D-6E8A-4147-A177-3AD203B41FA5}">
                      <a16:colId xmlns="" xmlns:a16="http://schemas.microsoft.com/office/drawing/2014/main" val="187123130"/>
                    </a:ext>
                  </a:extLst>
                </a:gridCol>
              </a:tblGrid>
              <a:tr h="832279">
                <a:tc>
                  <a:txBody>
                    <a:bodyPr/>
                    <a:lstStyle/>
                    <a:p>
                      <a:pPr algn="ctr">
                        <a:spcAft>
                          <a:spcPts val="0"/>
                        </a:spcAft>
                      </a:pPr>
                      <a:r>
                        <a:rPr lang="sl-SI" sz="2400" dirty="0">
                          <a:effectLst/>
                          <a:latin typeface="Arial" panose="020B0604020202020204" pitchFamily="34" charset="0"/>
                          <a:cs typeface="Arial" panose="020B0604020202020204" pitchFamily="34" charset="0"/>
                        </a:rPr>
                        <a:t>Notranja motivacija</a:t>
                      </a:r>
                      <a:endParaRPr lang="sl-SI"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00B0F0"/>
                    </a:solidFill>
                  </a:tcPr>
                </a:tc>
                <a:tc>
                  <a:txBody>
                    <a:bodyPr/>
                    <a:lstStyle/>
                    <a:p>
                      <a:pPr algn="ctr">
                        <a:spcAft>
                          <a:spcPts val="0"/>
                        </a:spcAft>
                      </a:pPr>
                      <a:r>
                        <a:rPr lang="sl-SI" sz="2400" dirty="0">
                          <a:effectLst/>
                          <a:latin typeface="Arial" panose="020B0604020202020204" pitchFamily="34" charset="0"/>
                          <a:cs typeface="Arial" panose="020B0604020202020204" pitchFamily="34" charset="0"/>
                        </a:rPr>
                        <a:t>Zunanja motivacija – učitelj</a:t>
                      </a:r>
                      <a:endParaRPr lang="sl-SI"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00B0F0"/>
                    </a:solidFill>
                  </a:tcPr>
                </a:tc>
                <a:tc>
                  <a:txBody>
                    <a:bodyPr/>
                    <a:lstStyle/>
                    <a:p>
                      <a:pPr algn="ctr">
                        <a:spcAft>
                          <a:spcPts val="0"/>
                        </a:spcAft>
                      </a:pPr>
                      <a:r>
                        <a:rPr lang="sl-SI" sz="2400" dirty="0">
                          <a:effectLst/>
                          <a:latin typeface="Arial" panose="020B0604020202020204" pitchFamily="34" charset="0"/>
                          <a:cs typeface="Arial" panose="020B0604020202020204" pitchFamily="34" charset="0"/>
                        </a:rPr>
                        <a:t>Socialna/situacijska  motivacija – vrstniki</a:t>
                      </a:r>
                      <a:endParaRPr lang="sl-SI"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00B0F0"/>
                    </a:solidFill>
                  </a:tcPr>
                </a:tc>
                <a:extLst>
                  <a:ext uri="{0D108BD9-81ED-4DB2-BD59-A6C34878D82A}">
                    <a16:rowId xmlns="" xmlns:a16="http://schemas.microsoft.com/office/drawing/2014/main" val="212478270"/>
                  </a:ext>
                </a:extLst>
              </a:tr>
              <a:tr h="416140">
                <a:tc>
                  <a:txBody>
                    <a:bodyPr/>
                    <a:lstStyle/>
                    <a:p>
                      <a:pPr algn="ctr">
                        <a:spcAft>
                          <a:spcPts val="0"/>
                        </a:spcAft>
                      </a:pPr>
                      <a:r>
                        <a:rPr lang="sl-SI" sz="2400" b="1" u="none" dirty="0">
                          <a:solidFill>
                            <a:srgbClr val="002060"/>
                          </a:solidFill>
                          <a:effectLst/>
                          <a:latin typeface="Arial" panose="020B0604020202020204" pitchFamily="34" charset="0"/>
                          <a:cs typeface="Arial" panose="020B0604020202020204" pitchFamily="34" charset="0"/>
                        </a:rPr>
                        <a:t>Kompetentnost</a:t>
                      </a:r>
                      <a:endParaRPr lang="sl-SI" sz="2400" b="1" u="none"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00B0F0"/>
                    </a:solidFill>
                  </a:tcPr>
                </a:tc>
                <a:tc>
                  <a:txBody>
                    <a:bodyPr/>
                    <a:lstStyle/>
                    <a:p>
                      <a:pPr algn="ctr">
                        <a:spcAft>
                          <a:spcPts val="0"/>
                        </a:spcAft>
                      </a:pPr>
                      <a:r>
                        <a:rPr lang="sl-SI" sz="2400" b="1" u="none" dirty="0">
                          <a:solidFill>
                            <a:srgbClr val="002060"/>
                          </a:solidFill>
                          <a:effectLst/>
                          <a:latin typeface="Arial" panose="020B0604020202020204" pitchFamily="34" charset="0"/>
                          <a:cs typeface="Arial" panose="020B0604020202020204" pitchFamily="34" charset="0"/>
                        </a:rPr>
                        <a:t>Prilagajanje bralnih nalog </a:t>
                      </a:r>
                      <a:endParaRPr lang="sl-SI" sz="2400" b="1" u="none"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00B0F0"/>
                    </a:solidFill>
                  </a:tcPr>
                </a:tc>
                <a:tc>
                  <a:txBody>
                    <a:bodyPr/>
                    <a:lstStyle/>
                    <a:p>
                      <a:pPr algn="ctr">
                        <a:spcAft>
                          <a:spcPts val="0"/>
                        </a:spcAft>
                      </a:pPr>
                      <a:r>
                        <a:rPr lang="sl-SI" sz="2400" b="1" u="none" dirty="0">
                          <a:solidFill>
                            <a:srgbClr val="002060"/>
                          </a:solidFill>
                          <a:effectLst/>
                          <a:latin typeface="Arial" panose="020B0604020202020204" pitchFamily="34" charset="0"/>
                          <a:cs typeface="Arial" panose="020B0604020202020204" pitchFamily="34" charset="0"/>
                        </a:rPr>
                        <a:t>Vrstniško učenje </a:t>
                      </a:r>
                      <a:endParaRPr lang="sl-SI" sz="2400" b="1" u="none"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00B0F0"/>
                    </a:solidFill>
                  </a:tcPr>
                </a:tc>
                <a:extLst>
                  <a:ext uri="{0D108BD9-81ED-4DB2-BD59-A6C34878D82A}">
                    <a16:rowId xmlns="" xmlns:a16="http://schemas.microsoft.com/office/drawing/2014/main" val="383603481"/>
                  </a:ext>
                </a:extLst>
              </a:tr>
              <a:tr h="704913">
                <a:tc gridSpan="3">
                  <a:txBody>
                    <a:bodyPr/>
                    <a:lstStyle/>
                    <a:p>
                      <a:pPr algn="just">
                        <a:spcAft>
                          <a:spcPts val="0"/>
                        </a:spcAft>
                      </a:pPr>
                      <a:r>
                        <a:rPr lang="sl-SI" sz="2000" dirty="0">
                          <a:effectLst/>
                          <a:latin typeface="Arial" panose="020B0604020202020204" pitchFamily="34" charset="0"/>
                          <a:cs typeface="Arial" panose="020B0604020202020204" pitchFamily="34" charset="0"/>
                        </a:rPr>
                        <a:t>Kako moram še razviti bralne strategije? Kdo mi pri tem lahko pomaga? Kako razmišlja tisti, ki ima višje bralne dosežke kot jaz? Kaj naj naredim, da se boljšemu po dosežkih približam? </a:t>
                      </a:r>
                      <a:endParaRPr lang="sl-SI"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00B0F0"/>
                    </a:solidFill>
                  </a:tcPr>
                </a:tc>
                <a:tc hMerge="1">
                  <a:txBody>
                    <a:bodyPr/>
                    <a:lstStyle/>
                    <a:p>
                      <a:endParaRPr lang="sl-SI"/>
                    </a:p>
                  </a:txBody>
                  <a:tcPr/>
                </a:tc>
                <a:tc hMerge="1">
                  <a:txBody>
                    <a:bodyPr/>
                    <a:lstStyle/>
                    <a:p>
                      <a:endParaRPr lang="sl-SI"/>
                    </a:p>
                  </a:txBody>
                  <a:tcPr/>
                </a:tc>
                <a:extLst>
                  <a:ext uri="{0D108BD9-81ED-4DB2-BD59-A6C34878D82A}">
                    <a16:rowId xmlns="" xmlns:a16="http://schemas.microsoft.com/office/drawing/2014/main" val="1686598517"/>
                  </a:ext>
                </a:extLst>
              </a:tr>
              <a:tr h="832279">
                <a:tc>
                  <a:txBody>
                    <a:bodyPr/>
                    <a:lstStyle/>
                    <a:p>
                      <a:pPr algn="ctr">
                        <a:spcAft>
                          <a:spcPts val="0"/>
                        </a:spcAft>
                      </a:pPr>
                      <a:r>
                        <a:rPr lang="sl-SI" sz="2400" b="1" u="none" dirty="0">
                          <a:solidFill>
                            <a:srgbClr val="002060"/>
                          </a:solidFill>
                          <a:effectLst/>
                          <a:latin typeface="Arial" panose="020B0604020202020204" pitchFamily="34" charset="0"/>
                          <a:cs typeface="Arial" panose="020B0604020202020204" pitchFamily="34" charset="0"/>
                        </a:rPr>
                        <a:t>Osebni interes </a:t>
                      </a:r>
                    </a:p>
                    <a:p>
                      <a:pPr algn="ctr">
                        <a:spcAft>
                          <a:spcPts val="0"/>
                        </a:spcAft>
                      </a:pPr>
                      <a:r>
                        <a:rPr lang="sl-SI" sz="2400" b="1" u="none" dirty="0">
                          <a:solidFill>
                            <a:srgbClr val="002060"/>
                          </a:solidFill>
                          <a:effectLst/>
                          <a:latin typeface="Arial" panose="020B0604020202020204" pitchFamily="34" charset="0"/>
                          <a:cs typeface="Arial" panose="020B0604020202020204" pitchFamily="34" charset="0"/>
                        </a:rPr>
                        <a:t> </a:t>
                      </a:r>
                      <a:endParaRPr lang="sl-SI" sz="2400" b="1" u="none"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00B0F0"/>
                    </a:solidFill>
                  </a:tcPr>
                </a:tc>
                <a:tc>
                  <a:txBody>
                    <a:bodyPr/>
                    <a:lstStyle/>
                    <a:p>
                      <a:pPr algn="ctr">
                        <a:spcAft>
                          <a:spcPts val="0"/>
                        </a:spcAft>
                      </a:pPr>
                      <a:r>
                        <a:rPr lang="sl-SI" sz="2400" b="1" u="none" dirty="0">
                          <a:solidFill>
                            <a:srgbClr val="002060"/>
                          </a:solidFill>
                          <a:effectLst/>
                          <a:latin typeface="Arial" panose="020B0604020202020204" pitchFamily="34" charset="0"/>
                          <a:cs typeface="Arial" panose="020B0604020202020204" pitchFamily="34" charset="0"/>
                        </a:rPr>
                        <a:t>Razvijanje interesov, vodenje </a:t>
                      </a:r>
                      <a:endParaRPr lang="sl-SI" sz="2400" b="1" u="none"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00B0F0"/>
                    </a:solidFill>
                  </a:tcPr>
                </a:tc>
                <a:tc>
                  <a:txBody>
                    <a:bodyPr/>
                    <a:lstStyle/>
                    <a:p>
                      <a:pPr algn="ctr">
                        <a:spcAft>
                          <a:spcPts val="0"/>
                        </a:spcAft>
                      </a:pPr>
                      <a:r>
                        <a:rPr lang="sl-SI" sz="2400" b="1" u="none" dirty="0">
                          <a:solidFill>
                            <a:srgbClr val="002060"/>
                          </a:solidFill>
                          <a:effectLst/>
                          <a:latin typeface="Arial" panose="020B0604020202020204" pitchFamily="34" charset="0"/>
                          <a:cs typeface="Arial" panose="020B0604020202020204" pitchFamily="34" charset="0"/>
                        </a:rPr>
                        <a:t>Soodločanje pri izbiri kakovostnega gradiva </a:t>
                      </a:r>
                      <a:endParaRPr lang="sl-SI" sz="2400" b="1" u="none"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00B0F0"/>
                    </a:solidFill>
                  </a:tcPr>
                </a:tc>
                <a:extLst>
                  <a:ext uri="{0D108BD9-81ED-4DB2-BD59-A6C34878D82A}">
                    <a16:rowId xmlns="" xmlns:a16="http://schemas.microsoft.com/office/drawing/2014/main" val="2920225637"/>
                  </a:ext>
                </a:extLst>
              </a:tr>
              <a:tr h="725052">
                <a:tc gridSpan="3">
                  <a:txBody>
                    <a:bodyPr/>
                    <a:lstStyle/>
                    <a:p>
                      <a:pPr>
                        <a:spcAft>
                          <a:spcPts val="0"/>
                        </a:spcAft>
                      </a:pPr>
                      <a:r>
                        <a:rPr lang="sl-SI" sz="2000" dirty="0">
                          <a:effectLst/>
                          <a:latin typeface="Arial" panose="020B0604020202020204" pitchFamily="34" charset="0"/>
                          <a:cs typeface="Arial" panose="020B0604020202020204" pitchFamily="34" charset="0"/>
                        </a:rPr>
                        <a:t>Ali v šoli res lahko berem kar koli – in če ne, zakaj ne? Kaj menijo o knjigah moji sošolci, kaj odrasli?</a:t>
                      </a:r>
                      <a:endParaRPr lang="sl-SI"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00B0F0"/>
                    </a:solidFill>
                  </a:tcPr>
                </a:tc>
                <a:tc hMerge="1">
                  <a:txBody>
                    <a:bodyPr/>
                    <a:lstStyle/>
                    <a:p>
                      <a:endParaRPr lang="sl-SI"/>
                    </a:p>
                  </a:txBody>
                  <a:tcPr/>
                </a:tc>
                <a:tc hMerge="1">
                  <a:txBody>
                    <a:bodyPr/>
                    <a:lstStyle/>
                    <a:p>
                      <a:endParaRPr lang="sl-SI"/>
                    </a:p>
                  </a:txBody>
                  <a:tcPr/>
                </a:tc>
                <a:extLst>
                  <a:ext uri="{0D108BD9-81ED-4DB2-BD59-A6C34878D82A}">
                    <a16:rowId xmlns="" xmlns:a16="http://schemas.microsoft.com/office/drawing/2014/main" val="2485355761"/>
                  </a:ext>
                </a:extLst>
              </a:tr>
              <a:tr h="1176022">
                <a:tc>
                  <a:txBody>
                    <a:bodyPr/>
                    <a:lstStyle/>
                    <a:p>
                      <a:pPr algn="ctr">
                        <a:spcAft>
                          <a:spcPts val="0"/>
                        </a:spcAft>
                      </a:pPr>
                      <a:r>
                        <a:rPr lang="sl-SI" sz="2400" b="1" u="none" dirty="0">
                          <a:solidFill>
                            <a:srgbClr val="002060"/>
                          </a:solidFill>
                          <a:effectLst/>
                          <a:latin typeface="Arial" panose="020B0604020202020204" pitchFamily="34" charset="0"/>
                          <a:cs typeface="Arial" panose="020B0604020202020204" pitchFamily="34" charset="0"/>
                        </a:rPr>
                        <a:t>Dosežek in uporaba </a:t>
                      </a:r>
                    </a:p>
                    <a:p>
                      <a:pPr algn="ctr">
                        <a:spcAft>
                          <a:spcPts val="0"/>
                        </a:spcAft>
                      </a:pPr>
                      <a:r>
                        <a:rPr lang="sl-SI" sz="2400" b="1" u="none" dirty="0">
                          <a:solidFill>
                            <a:srgbClr val="002060"/>
                          </a:solidFill>
                          <a:effectLst/>
                          <a:latin typeface="Arial" panose="020B0604020202020204" pitchFamily="34" charset="0"/>
                          <a:cs typeface="Arial" panose="020B0604020202020204" pitchFamily="34" charset="0"/>
                        </a:rPr>
                        <a:t> </a:t>
                      </a:r>
                    </a:p>
                    <a:p>
                      <a:pPr algn="ctr">
                        <a:spcAft>
                          <a:spcPts val="0"/>
                        </a:spcAft>
                      </a:pPr>
                      <a:r>
                        <a:rPr lang="sl-SI" sz="2400" b="1" u="none" dirty="0">
                          <a:solidFill>
                            <a:srgbClr val="002060"/>
                          </a:solidFill>
                          <a:effectLst/>
                          <a:latin typeface="Arial" panose="020B0604020202020204" pitchFamily="34" charset="0"/>
                          <a:cs typeface="Arial" panose="020B0604020202020204" pitchFamily="34" charset="0"/>
                        </a:rPr>
                        <a:t> </a:t>
                      </a:r>
                      <a:endParaRPr lang="sl-SI" sz="2400" b="1" u="none"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00B0F0"/>
                    </a:solidFill>
                  </a:tcPr>
                </a:tc>
                <a:tc>
                  <a:txBody>
                    <a:bodyPr/>
                    <a:lstStyle/>
                    <a:p>
                      <a:pPr algn="ctr">
                        <a:spcAft>
                          <a:spcPts val="0"/>
                        </a:spcAft>
                      </a:pPr>
                      <a:r>
                        <a:rPr lang="sl-SI" sz="2400" b="1" u="none" dirty="0" smtClean="0">
                          <a:solidFill>
                            <a:srgbClr val="002060"/>
                          </a:solidFill>
                          <a:effectLst/>
                          <a:latin typeface="Arial" panose="020B0604020202020204" pitchFamily="34" charset="0"/>
                          <a:cs typeface="Arial" panose="020B0604020202020204" pitchFamily="34" charset="0"/>
                        </a:rPr>
                        <a:t>Povratna </a:t>
                      </a:r>
                      <a:r>
                        <a:rPr lang="sl-SI" sz="2400" b="1" u="none" dirty="0">
                          <a:solidFill>
                            <a:srgbClr val="002060"/>
                          </a:solidFill>
                          <a:effectLst/>
                          <a:latin typeface="Arial" panose="020B0604020202020204" pitchFamily="34" charset="0"/>
                          <a:cs typeface="Arial" panose="020B0604020202020204" pitchFamily="34" charset="0"/>
                        </a:rPr>
                        <a:t>informacija, mentor kot bralni model</a:t>
                      </a:r>
                      <a:endParaRPr lang="sl-SI" sz="2400" b="1" u="none"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00B0F0"/>
                    </a:solidFill>
                  </a:tcPr>
                </a:tc>
                <a:tc>
                  <a:txBody>
                    <a:bodyPr/>
                    <a:lstStyle/>
                    <a:p>
                      <a:pPr algn="ctr">
                        <a:spcAft>
                          <a:spcPts val="0"/>
                        </a:spcAft>
                      </a:pPr>
                      <a:r>
                        <a:rPr lang="sl-SI" sz="2400" b="1" u="none" dirty="0">
                          <a:solidFill>
                            <a:srgbClr val="002060"/>
                          </a:solidFill>
                          <a:effectLst/>
                          <a:latin typeface="Arial" panose="020B0604020202020204" pitchFamily="34" charset="0"/>
                          <a:cs typeface="Arial" panose="020B0604020202020204" pitchFamily="34" charset="0"/>
                        </a:rPr>
                        <a:t>Uporaba znanja v pogovoru o prebranem</a:t>
                      </a:r>
                    </a:p>
                    <a:p>
                      <a:pPr algn="ctr">
                        <a:spcAft>
                          <a:spcPts val="0"/>
                        </a:spcAft>
                      </a:pPr>
                      <a:r>
                        <a:rPr lang="sl-SI" sz="2400" b="1" u="none" dirty="0">
                          <a:solidFill>
                            <a:srgbClr val="002060"/>
                          </a:solidFill>
                          <a:effectLst/>
                          <a:latin typeface="Arial" panose="020B0604020202020204" pitchFamily="34" charset="0"/>
                          <a:cs typeface="Arial" panose="020B0604020202020204" pitchFamily="34" charset="0"/>
                        </a:rPr>
                        <a:t> </a:t>
                      </a:r>
                      <a:endParaRPr lang="sl-SI" sz="2400" b="1" u="none"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00B0F0"/>
                    </a:solidFill>
                  </a:tcPr>
                </a:tc>
                <a:extLst>
                  <a:ext uri="{0D108BD9-81ED-4DB2-BD59-A6C34878D82A}">
                    <a16:rowId xmlns="" xmlns:a16="http://schemas.microsoft.com/office/drawing/2014/main" val="1948930025"/>
                  </a:ext>
                </a:extLst>
              </a:tr>
              <a:tr h="1238630">
                <a:tc gridSpan="3">
                  <a:txBody>
                    <a:bodyPr/>
                    <a:lstStyle/>
                    <a:p>
                      <a:pPr>
                        <a:spcAft>
                          <a:spcPts val="0"/>
                        </a:spcAft>
                      </a:pPr>
                      <a:r>
                        <a:rPr lang="sl-SI" sz="2000" dirty="0">
                          <a:effectLst/>
                          <a:latin typeface="Arial" panose="020B0604020202020204" pitchFamily="34" charset="0"/>
                          <a:cs typeface="Arial" panose="020B0604020202020204" pitchFamily="34" charset="0"/>
                        </a:rPr>
                        <a:t>Kako </a:t>
                      </a:r>
                      <a:r>
                        <a:rPr lang="sl-SI" sz="2000" dirty="0" smtClean="0">
                          <a:effectLst/>
                          <a:latin typeface="Arial" panose="020B0604020202020204" pitchFamily="34" charset="0"/>
                          <a:cs typeface="Arial" panose="020B0604020202020204" pitchFamily="34" charset="0"/>
                        </a:rPr>
                        <a:t>se lahko o prebranem pogovarjam, izražam svoje mnenje? Kako berejo </a:t>
                      </a:r>
                      <a:r>
                        <a:rPr lang="sl-SI" sz="2000" dirty="0">
                          <a:effectLst/>
                          <a:latin typeface="Arial" panose="020B0604020202020204" pitchFamily="34" charset="0"/>
                          <a:cs typeface="Arial" panose="020B0604020202020204" pitchFamily="34" charset="0"/>
                        </a:rPr>
                        <a:t>– razumejo, vrednotijo – besedilo drugi bralci? S kom se najbolj strinjam in zakaj? Kako oblikovati prepričljiv odziv na prebrano, da dobim dobro oceno, se dokažem sam sebi in izkažem v skupini? </a:t>
                      </a:r>
                      <a:endParaRPr lang="sl-SI"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00B0F0"/>
                    </a:solidFill>
                  </a:tcPr>
                </a:tc>
                <a:tc hMerge="1">
                  <a:txBody>
                    <a:bodyPr/>
                    <a:lstStyle/>
                    <a:p>
                      <a:endParaRPr lang="sl-SI"/>
                    </a:p>
                  </a:txBody>
                  <a:tcPr/>
                </a:tc>
                <a:tc hMerge="1">
                  <a:txBody>
                    <a:bodyPr/>
                    <a:lstStyle/>
                    <a:p>
                      <a:endParaRPr lang="sl-SI"/>
                    </a:p>
                  </a:txBody>
                  <a:tcPr/>
                </a:tc>
                <a:extLst>
                  <a:ext uri="{0D108BD9-81ED-4DB2-BD59-A6C34878D82A}">
                    <a16:rowId xmlns="" xmlns:a16="http://schemas.microsoft.com/office/drawing/2014/main" val="837624675"/>
                  </a:ext>
                </a:extLst>
              </a:tr>
            </a:tbl>
          </a:graphicData>
        </a:graphic>
      </p:graphicFrame>
    </p:spTree>
    <p:extLst>
      <p:ext uri="{BB962C8B-B14F-4D97-AF65-F5344CB8AC3E}">
        <p14:creationId xmlns:p14="http://schemas.microsoft.com/office/powerpoint/2010/main" val="3934082696"/>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838200" y="365129"/>
            <a:ext cx="10738104" cy="725121"/>
          </a:xfrm>
        </p:spPr>
        <p:txBody>
          <a:bodyPr>
            <a:noAutofit/>
          </a:bodyPr>
          <a:lstStyle/>
          <a:p>
            <a:pPr algn="ctr"/>
            <a:r>
              <a:rPr lang="sl-SI" sz="3600" b="1" dirty="0" smtClean="0">
                <a:solidFill>
                  <a:srgbClr val="7030A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Pismenost: stališča, strategije in repertoar</a:t>
            </a:r>
            <a:endParaRPr lang="sl-SI" sz="3600" b="1" dirty="0">
              <a:solidFill>
                <a:srgbClr val="7030A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Označba mesta vsebine 2"/>
          <p:cNvSpPr>
            <a:spLocks noGrp="1"/>
          </p:cNvSpPr>
          <p:nvPr>
            <p:ph idx="1"/>
          </p:nvPr>
        </p:nvSpPr>
        <p:spPr>
          <a:xfrm>
            <a:off x="164124" y="1277815"/>
            <a:ext cx="12027877" cy="5486400"/>
          </a:xfrm>
        </p:spPr>
        <p:txBody>
          <a:bodyPr>
            <a:normAutofit fontScale="77500" lnSpcReduction="20000"/>
          </a:bodyPr>
          <a:lstStyle/>
          <a:p>
            <a:r>
              <a:rPr lang="sl-SI" dirty="0" smtClean="0">
                <a:latin typeface="Arial" panose="020B0604020202020204" pitchFamily="34" charset="0"/>
                <a:cs typeface="Arial" panose="020B0604020202020204" pitchFamily="34" charset="0"/>
              </a:rPr>
              <a:t>Karl </a:t>
            </a:r>
            <a:r>
              <a:rPr lang="sl-SI" dirty="0" err="1" smtClean="0">
                <a:latin typeface="Arial" panose="020B0604020202020204" pitchFamily="34" charset="0"/>
                <a:cs typeface="Arial" panose="020B0604020202020204" pitchFamily="34" charset="0"/>
              </a:rPr>
              <a:t>Hynek</a:t>
            </a:r>
            <a:r>
              <a:rPr lang="sl-SI" dirty="0" smtClean="0">
                <a:latin typeface="Arial" panose="020B0604020202020204" pitchFamily="34" charset="0"/>
                <a:cs typeface="Arial" panose="020B0604020202020204" pitchFamily="34" charset="0"/>
              </a:rPr>
              <a:t>: </a:t>
            </a:r>
            <a:r>
              <a:rPr lang="sl-SI" i="1" dirty="0" smtClean="0">
                <a:latin typeface="Arial" panose="020B0604020202020204" pitchFamily="34" charset="0"/>
                <a:cs typeface="Arial" panose="020B0604020202020204" pitchFamily="34" charset="0"/>
              </a:rPr>
              <a:t>Hrošču trgam nožice</a:t>
            </a:r>
          </a:p>
          <a:p>
            <a:pPr lvl="1"/>
            <a:r>
              <a:rPr lang="sl-SI" dirty="0" err="1">
                <a:latin typeface="Arial" panose="020B0604020202020204" pitchFamily="34" charset="0"/>
                <a:cs typeface="Arial" panose="020B0604020202020204" pitchFamily="34" charset="0"/>
              </a:rPr>
              <a:t>u</a:t>
            </a:r>
            <a:r>
              <a:rPr lang="sl-SI" dirty="0" err="1" smtClean="0">
                <a:latin typeface="Arial" panose="020B0604020202020204" pitchFamily="34" charset="0"/>
                <a:cs typeface="Arial" panose="020B0604020202020204" pitchFamily="34" charset="0"/>
              </a:rPr>
              <a:t>remija</a:t>
            </a:r>
            <a:r>
              <a:rPr lang="sl-SI" dirty="0" smtClean="0">
                <a:latin typeface="Arial" panose="020B0604020202020204" pitchFamily="34" charset="0"/>
                <a:cs typeface="Arial" panose="020B0604020202020204" pitchFamily="34" charset="0"/>
              </a:rPr>
              <a:t>, tema smrti pri avtorju nasploh (pesemski „jaz“ kot smrt), 1948</a:t>
            </a:r>
            <a:r>
              <a:rPr lang="en-GB" dirty="0" smtClean="0"/>
              <a:t>‒</a:t>
            </a:r>
            <a:r>
              <a:rPr lang="sl-SI" dirty="0" smtClean="0">
                <a:latin typeface="Arial" panose="020B0604020202020204" pitchFamily="34" charset="0"/>
                <a:cs typeface="Arial" panose="020B0604020202020204" pitchFamily="34" charset="0"/>
              </a:rPr>
              <a:t>1951, Kafka. </a:t>
            </a:r>
          </a:p>
          <a:p>
            <a:r>
              <a:rPr lang="sl-SI" dirty="0" smtClean="0">
                <a:latin typeface="Arial" panose="020B0604020202020204" pitchFamily="34" charset="0"/>
                <a:cs typeface="Arial" panose="020B0604020202020204" pitchFamily="34" charset="0"/>
              </a:rPr>
              <a:t>Trkaj: Pleš</a:t>
            </a:r>
          </a:p>
          <a:p>
            <a:pPr marL="0" indent="0">
              <a:buNone/>
            </a:pPr>
            <a:r>
              <a:rPr lang="sl-SI" dirty="0" smtClean="0"/>
              <a:t>	Ona </a:t>
            </a:r>
            <a:r>
              <a:rPr lang="sl-SI" dirty="0"/>
              <a:t>noče it na VIP, </a:t>
            </a:r>
          </a:p>
          <a:p>
            <a:pPr marL="0" indent="0">
              <a:buNone/>
            </a:pPr>
            <a:r>
              <a:rPr lang="sl-SI" dirty="0" smtClean="0"/>
              <a:t>	ona </a:t>
            </a:r>
            <a:r>
              <a:rPr lang="sl-SI" dirty="0"/>
              <a:t>hoče bit </a:t>
            </a:r>
            <a:r>
              <a:rPr lang="sl-SI" dirty="0" smtClean="0">
                <a:solidFill>
                  <a:srgbClr val="00B0F0"/>
                </a:solidFill>
              </a:rPr>
              <a:t>med </a:t>
            </a:r>
            <a:r>
              <a:rPr lang="sl-SI" dirty="0">
                <a:solidFill>
                  <a:srgbClr val="00B0F0"/>
                </a:solidFill>
              </a:rPr>
              <a:t>iskrenimi ljudmi</a:t>
            </a:r>
            <a:r>
              <a:rPr lang="sl-SI" dirty="0"/>
              <a:t>, </a:t>
            </a:r>
          </a:p>
          <a:p>
            <a:pPr marL="0" indent="0">
              <a:buNone/>
            </a:pPr>
            <a:r>
              <a:rPr lang="sl-SI" dirty="0" smtClean="0"/>
              <a:t>	predlagal </a:t>
            </a:r>
            <a:r>
              <a:rPr lang="sl-SI" dirty="0"/>
              <a:t>sem </a:t>
            </a:r>
            <a:r>
              <a:rPr lang="sl-SI" dirty="0" smtClean="0"/>
              <a:t>vrh </a:t>
            </a:r>
            <a:r>
              <a:rPr lang="sl-SI" dirty="0" smtClean="0">
                <a:solidFill>
                  <a:srgbClr val="00B0F0"/>
                </a:solidFill>
              </a:rPr>
              <a:t>nebotičnika </a:t>
            </a:r>
            <a:r>
              <a:rPr lang="sl-SI" dirty="0" smtClean="0"/>
              <a:t>ji</a:t>
            </a:r>
            <a:r>
              <a:rPr lang="sl-SI" dirty="0"/>
              <a:t>, </a:t>
            </a:r>
          </a:p>
          <a:p>
            <a:pPr marL="0" indent="0">
              <a:buNone/>
            </a:pPr>
            <a:r>
              <a:rPr lang="sl-SI" dirty="0" smtClean="0"/>
              <a:t>	a rekla, </a:t>
            </a:r>
            <a:r>
              <a:rPr lang="sl-SI" dirty="0"/>
              <a:t>da </a:t>
            </a:r>
            <a:r>
              <a:rPr lang="sl-SI" dirty="0" smtClean="0">
                <a:solidFill>
                  <a:srgbClr val="00B0F0"/>
                </a:solidFill>
              </a:rPr>
              <a:t>od </a:t>
            </a:r>
            <a:r>
              <a:rPr lang="sl-SI" dirty="0">
                <a:solidFill>
                  <a:srgbClr val="00B0F0"/>
                </a:solidFill>
              </a:rPr>
              <a:t>višine se </a:t>
            </a:r>
            <a:r>
              <a:rPr lang="sl-SI" dirty="0" err="1">
                <a:solidFill>
                  <a:srgbClr val="00B0F0"/>
                </a:solidFill>
              </a:rPr>
              <a:t>lahk</a:t>
            </a:r>
            <a:r>
              <a:rPr lang="sl-SI" dirty="0">
                <a:solidFill>
                  <a:srgbClr val="00B0F0"/>
                </a:solidFill>
              </a:rPr>
              <a:t> ji zvrti</a:t>
            </a:r>
            <a:r>
              <a:rPr lang="sl-SI" dirty="0"/>
              <a:t>. </a:t>
            </a:r>
            <a:endParaRPr lang="sl-SI" dirty="0" smtClean="0"/>
          </a:p>
          <a:p>
            <a:pPr marL="0" indent="0">
              <a:buNone/>
            </a:pPr>
            <a:r>
              <a:rPr lang="sl-SI" dirty="0" smtClean="0"/>
              <a:t>	No dej punca, zavrtela se boš zame, </a:t>
            </a:r>
          </a:p>
          <a:p>
            <a:pPr marL="0" indent="0">
              <a:buNone/>
            </a:pPr>
            <a:r>
              <a:rPr lang="sl-SI" dirty="0" smtClean="0"/>
              <a:t>	midva </a:t>
            </a:r>
            <a:r>
              <a:rPr lang="sl-SI" dirty="0"/>
              <a:t>izjema kot med črnimi so </a:t>
            </a:r>
            <a:r>
              <a:rPr lang="sl-SI" dirty="0">
                <a:solidFill>
                  <a:srgbClr val="00B0F0"/>
                </a:solidFill>
              </a:rPr>
              <a:t>Bele vrane</a:t>
            </a:r>
            <a:r>
              <a:rPr lang="sl-SI" dirty="0"/>
              <a:t>. </a:t>
            </a:r>
          </a:p>
          <a:p>
            <a:pPr marL="0" indent="0">
              <a:buNone/>
            </a:pPr>
            <a:r>
              <a:rPr lang="sl-SI" dirty="0"/>
              <a:t>	</a:t>
            </a:r>
            <a:r>
              <a:rPr lang="sl-SI" dirty="0" err="1" smtClean="0"/>
              <a:t>uzuni</a:t>
            </a:r>
            <a:r>
              <a:rPr lang="sl-SI" dirty="0" smtClean="0"/>
              <a:t> </a:t>
            </a:r>
            <a:r>
              <a:rPr lang="sl-SI" dirty="0"/>
              <a:t>je že jutro, </a:t>
            </a:r>
            <a:r>
              <a:rPr lang="sl-SI" dirty="0" smtClean="0">
                <a:solidFill>
                  <a:srgbClr val="00B0F0"/>
                </a:solidFill>
              </a:rPr>
              <a:t>nad </a:t>
            </a:r>
            <a:r>
              <a:rPr lang="sl-SI" dirty="0">
                <a:solidFill>
                  <a:srgbClr val="00B0F0"/>
                </a:solidFill>
              </a:rPr>
              <a:t>mestom se dani</a:t>
            </a:r>
            <a:r>
              <a:rPr lang="sl-SI" dirty="0"/>
              <a:t>, </a:t>
            </a:r>
            <a:endParaRPr lang="sl-SI" dirty="0" smtClean="0"/>
          </a:p>
          <a:p>
            <a:pPr marL="0" indent="0">
              <a:buNone/>
            </a:pPr>
            <a:r>
              <a:rPr lang="sl-SI" dirty="0"/>
              <a:t>	</a:t>
            </a:r>
            <a:r>
              <a:rPr lang="sl-SI" dirty="0" smtClean="0"/>
              <a:t>pogleda </a:t>
            </a:r>
            <a:r>
              <a:rPr lang="sl-SI" dirty="0"/>
              <a:t>na uro, joj, more </a:t>
            </a:r>
            <a:r>
              <a:rPr lang="sl-SI" dirty="0">
                <a:solidFill>
                  <a:srgbClr val="00B0F0"/>
                </a:solidFill>
              </a:rPr>
              <a:t>vlak </a:t>
            </a:r>
            <a:r>
              <a:rPr lang="sl-SI" dirty="0"/>
              <a:t>ta ujet, </a:t>
            </a:r>
          </a:p>
          <a:p>
            <a:pPr marL="0" indent="0">
              <a:buNone/>
            </a:pPr>
            <a:r>
              <a:rPr lang="sl-SI" dirty="0" smtClean="0"/>
              <a:t>	ker </a:t>
            </a:r>
            <a:r>
              <a:rPr lang="sl-SI" dirty="0" err="1"/>
              <a:t>jutr</a:t>
            </a:r>
            <a:r>
              <a:rPr lang="sl-SI" dirty="0"/>
              <a:t> </a:t>
            </a:r>
            <a:r>
              <a:rPr lang="sl-SI" dirty="0" err="1"/>
              <a:t>zjutri</a:t>
            </a:r>
            <a:r>
              <a:rPr lang="sl-SI" dirty="0"/>
              <a:t> </a:t>
            </a:r>
            <a:r>
              <a:rPr lang="sl-SI" dirty="0" err="1">
                <a:solidFill>
                  <a:srgbClr val="00B0F0"/>
                </a:solidFill>
              </a:rPr>
              <a:t>pršla</a:t>
            </a:r>
            <a:r>
              <a:rPr lang="sl-SI" dirty="0">
                <a:solidFill>
                  <a:srgbClr val="00B0F0"/>
                </a:solidFill>
              </a:rPr>
              <a:t> bo na Bled</a:t>
            </a:r>
            <a:r>
              <a:rPr lang="sl-SI" dirty="0"/>
              <a:t>. </a:t>
            </a:r>
          </a:p>
          <a:p>
            <a:pPr marL="0" indent="0">
              <a:buNone/>
            </a:pPr>
            <a:r>
              <a:rPr lang="sl-SI" dirty="0" smtClean="0"/>
              <a:t>	Nočem </a:t>
            </a:r>
            <a:r>
              <a:rPr lang="sl-SI" dirty="0"/>
              <a:t>bit k </a:t>
            </a:r>
            <a:r>
              <a:rPr lang="sl-SI" dirty="0">
                <a:solidFill>
                  <a:srgbClr val="00B0F0"/>
                </a:solidFill>
              </a:rPr>
              <a:t>Oto da sanjam še 30 let</a:t>
            </a:r>
            <a:r>
              <a:rPr lang="sl-SI" dirty="0"/>
              <a:t>. </a:t>
            </a:r>
          </a:p>
        </p:txBody>
      </p:sp>
      <p:sp>
        <p:nvSpPr>
          <p:cNvPr id="4" name="AutoShape 2" descr="Rezultat iskanja slik za trkaj pleš"/>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l-SI"/>
          </a:p>
        </p:txBody>
      </p:sp>
    </p:spTree>
    <p:extLst>
      <p:ext uri="{BB962C8B-B14F-4D97-AF65-F5344CB8AC3E}">
        <p14:creationId xmlns:p14="http://schemas.microsoft.com/office/powerpoint/2010/main" val="1022840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34463" y="412018"/>
            <a:ext cx="11699631" cy="818906"/>
          </a:xfrm>
        </p:spPr>
        <p:txBody>
          <a:bodyPr>
            <a:normAutofit fontScale="90000"/>
          </a:bodyPr>
          <a:lstStyle/>
          <a:p>
            <a:pPr algn="ctr"/>
            <a:r>
              <a:rPr lang="sl-SI" sz="3300" b="1" dirty="0" smtClean="0">
                <a:solidFill>
                  <a:srgbClr val="7030A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sl-SI" sz="3300" b="1" i="1" dirty="0" smtClean="0">
                <a:solidFill>
                  <a:srgbClr val="7030A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Če nimaš ničesar v glavi, tudi ustvarjalen ne moreš biti</a:t>
            </a:r>
            <a:r>
              <a:rPr lang="sl-SI" sz="3300" b="1" dirty="0" smtClean="0">
                <a:solidFill>
                  <a:srgbClr val="7030A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br>
              <a:rPr lang="sl-SI" sz="3300" b="1" dirty="0" smtClean="0">
                <a:solidFill>
                  <a:srgbClr val="7030A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sl-SI" sz="1800" dirty="0" smtClean="0">
                <a:solidFill>
                  <a:srgbClr val="7030A0"/>
                </a:solidFill>
                <a:latin typeface="Arial" panose="020B0604020202020204" pitchFamily="34" charset="0"/>
                <a:cs typeface="Arial" panose="020B0604020202020204" pitchFamily="34" charset="0"/>
              </a:rPr>
              <a:t>(J. Ferbar)</a:t>
            </a:r>
            <a:endParaRPr lang="sl-SI" sz="1800" dirty="0">
              <a:solidFill>
                <a:srgbClr val="7030A0"/>
              </a:solidFill>
              <a:latin typeface="Arial" panose="020B0604020202020204" pitchFamily="34" charset="0"/>
              <a:cs typeface="Arial" panose="020B0604020202020204" pitchFamily="34" charset="0"/>
            </a:endParaRPr>
          </a:p>
        </p:txBody>
      </p:sp>
      <p:sp>
        <p:nvSpPr>
          <p:cNvPr id="3" name="Označba mesta vsebine 2"/>
          <p:cNvSpPr>
            <a:spLocks noGrp="1"/>
          </p:cNvSpPr>
          <p:nvPr>
            <p:ph idx="1"/>
          </p:nvPr>
        </p:nvSpPr>
        <p:spPr>
          <a:xfrm>
            <a:off x="234463" y="1353312"/>
            <a:ext cx="11699631" cy="5410902"/>
          </a:xfrm>
        </p:spPr>
        <p:txBody>
          <a:bodyPr>
            <a:normAutofit fontScale="77500" lnSpcReduction="20000"/>
          </a:bodyPr>
          <a:lstStyle/>
          <a:p>
            <a:pPr marL="0" indent="0">
              <a:lnSpc>
                <a:spcPct val="100000"/>
              </a:lnSpc>
              <a:buNone/>
            </a:pPr>
            <a:r>
              <a:rPr lang="sl-SI" dirty="0">
                <a:latin typeface="Arial" panose="020B0604020202020204" pitchFamily="34" charset="0"/>
                <a:cs typeface="Arial" panose="020B0604020202020204" pitchFamily="34" charset="0"/>
              </a:rPr>
              <a:t>Zato: </a:t>
            </a:r>
            <a:endParaRPr lang="sl-SI" dirty="0" smtClean="0">
              <a:latin typeface="Arial" panose="020B0604020202020204" pitchFamily="34" charset="0"/>
              <a:cs typeface="Arial" panose="020B0604020202020204" pitchFamily="34" charset="0"/>
            </a:endParaRPr>
          </a:p>
          <a:p>
            <a:pPr>
              <a:lnSpc>
                <a:spcPct val="100000"/>
              </a:lnSpc>
            </a:pPr>
            <a:r>
              <a:rPr lang="sl-SI" dirty="0" smtClean="0">
                <a:latin typeface="Arial" panose="020B0604020202020204" pitchFamily="34" charset="0"/>
                <a:cs typeface="Arial" panose="020B0604020202020204" pitchFamily="34" charset="0"/>
              </a:rPr>
              <a:t>se </a:t>
            </a:r>
            <a:r>
              <a:rPr lang="sl-SI" dirty="0">
                <a:latin typeface="Arial" panose="020B0604020202020204" pitchFamily="34" charset="0"/>
                <a:cs typeface="Arial" panose="020B0604020202020204" pitchFamily="34" charset="0"/>
              </a:rPr>
              <a:t>učimo smiselnih podatkov, ki sooblikujejo naš </a:t>
            </a:r>
            <a:r>
              <a:rPr lang="sl-SI" b="1" dirty="0">
                <a:solidFill>
                  <a:srgbClr val="7030A0"/>
                </a:solidFill>
                <a:latin typeface="Arial" panose="020B0604020202020204" pitchFamily="34" charset="0"/>
                <a:cs typeface="Arial" panose="020B0604020202020204" pitchFamily="34" charset="0"/>
              </a:rPr>
              <a:t>bralni </a:t>
            </a:r>
            <a:r>
              <a:rPr lang="sl-SI" b="1" dirty="0" smtClean="0">
                <a:solidFill>
                  <a:srgbClr val="7030A0"/>
                </a:solidFill>
                <a:latin typeface="Arial" panose="020B0604020202020204" pitchFamily="34" charset="0"/>
                <a:cs typeface="Arial" panose="020B0604020202020204" pitchFamily="34" charset="0"/>
              </a:rPr>
              <a:t>repertoar </a:t>
            </a:r>
            <a:r>
              <a:rPr lang="sl-SI" dirty="0" smtClean="0">
                <a:solidFill>
                  <a:srgbClr val="7030A0"/>
                </a:solidFill>
                <a:latin typeface="Arial" panose="020B0604020202020204" pitchFamily="34" charset="0"/>
                <a:cs typeface="Arial" panose="020B0604020202020204" pitchFamily="34" charset="0"/>
              </a:rPr>
              <a:t>(jezik, in </a:t>
            </a:r>
            <a:r>
              <a:rPr lang="sl-SI" dirty="0" err="1" smtClean="0">
                <a:solidFill>
                  <a:srgbClr val="7030A0"/>
                </a:solidFill>
                <a:latin typeface="Arial" panose="020B0604020202020204" pitchFamily="34" charset="0"/>
                <a:cs typeface="Arial" panose="020B0604020202020204" pitchFamily="34" charset="0"/>
              </a:rPr>
              <a:t>kulturacija</a:t>
            </a:r>
            <a:r>
              <a:rPr lang="sl-SI" dirty="0" smtClean="0">
                <a:solidFill>
                  <a:srgbClr val="7030A0"/>
                </a:solidFill>
                <a:latin typeface="Arial" panose="020B0604020202020204" pitchFamily="34" charset="0"/>
                <a:cs typeface="Arial" panose="020B0604020202020204" pitchFamily="34" charset="0"/>
              </a:rPr>
              <a:t>, sodobni družbeni kontekst) </a:t>
            </a:r>
            <a:r>
              <a:rPr lang="sl-SI" b="1" dirty="0" smtClean="0">
                <a:solidFill>
                  <a:srgbClr val="00B050"/>
                </a:solidFill>
                <a:latin typeface="Arial" panose="020B0604020202020204" pitchFamily="34" charset="0"/>
                <a:cs typeface="Arial" panose="020B0604020202020204" pitchFamily="34" charset="0"/>
              </a:rPr>
              <a:t>IN</a:t>
            </a:r>
            <a:r>
              <a:rPr lang="sl-SI" dirty="0" smtClean="0">
                <a:latin typeface="Arial" panose="020B0604020202020204" pitchFamily="34" charset="0"/>
                <a:cs typeface="Arial" panose="020B0604020202020204" pitchFamily="34" charset="0"/>
              </a:rPr>
              <a:t> </a:t>
            </a:r>
            <a:r>
              <a:rPr lang="sl-SI" dirty="0">
                <a:latin typeface="Arial" panose="020B0604020202020204" pitchFamily="34" charset="0"/>
                <a:cs typeface="Arial" panose="020B0604020202020204" pitchFamily="34" charset="0"/>
              </a:rPr>
              <a:t>(NE </a:t>
            </a:r>
            <a:r>
              <a:rPr lang="sl-SI" i="1" dirty="0">
                <a:solidFill>
                  <a:srgbClr val="FF0000"/>
                </a:solidFill>
                <a:latin typeface="Arial" panose="020B0604020202020204" pitchFamily="34" charset="0"/>
                <a:cs typeface="Arial" panose="020B0604020202020204" pitchFamily="34" charset="0"/>
              </a:rPr>
              <a:t>ALI</a:t>
            </a:r>
            <a:r>
              <a:rPr lang="sl-SI" dirty="0" smtClean="0">
                <a:latin typeface="Arial" panose="020B0604020202020204" pitchFamily="34" charset="0"/>
                <a:cs typeface="Arial" panose="020B0604020202020204" pitchFamily="34" charset="0"/>
              </a:rPr>
              <a:t>),</a:t>
            </a:r>
          </a:p>
          <a:p>
            <a:pPr>
              <a:lnSpc>
                <a:spcPct val="100000"/>
              </a:lnSpc>
            </a:pPr>
            <a:r>
              <a:rPr lang="sl-SI" dirty="0" smtClean="0">
                <a:latin typeface="Arial" panose="020B0604020202020204" pitchFamily="34" charset="0"/>
                <a:cs typeface="Arial" panose="020B0604020202020204" pitchFamily="34" charset="0"/>
              </a:rPr>
              <a:t>razvijamo </a:t>
            </a:r>
            <a:r>
              <a:rPr lang="sl-SI" dirty="0">
                <a:latin typeface="Arial" panose="020B0604020202020204" pitchFamily="34" charset="0"/>
                <a:cs typeface="Arial" panose="020B0604020202020204" pitchFamily="34" charset="0"/>
              </a:rPr>
              <a:t>bralne strategije predvsem s taksonomsko različnimi </a:t>
            </a:r>
            <a:r>
              <a:rPr lang="sl-SI" dirty="0" smtClean="0">
                <a:latin typeface="Arial" panose="020B0604020202020204" pitchFamily="34" charset="0"/>
                <a:cs typeface="Arial" panose="020B0604020202020204" pitchFamily="34" charset="0"/>
              </a:rPr>
              <a:t>vprašanji: </a:t>
            </a:r>
          </a:p>
          <a:p>
            <a:pPr lvl="1"/>
            <a:r>
              <a:rPr lang="sl-SI" b="1" dirty="0">
                <a:solidFill>
                  <a:srgbClr val="7030A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priklic</a:t>
            </a:r>
            <a:r>
              <a:rPr lang="sl-SI" dirty="0">
                <a:latin typeface="Arial" panose="020B0604020202020204" pitchFamily="34" charset="0"/>
                <a:cs typeface="Arial" panose="020B0604020202020204" pitchFamily="34" charset="0"/>
              </a:rPr>
              <a:t> besedilnih informacij (npr. povzemanje vsebine prebranega, izpis bistvenih podatkov, razlaga besed),</a:t>
            </a:r>
          </a:p>
          <a:p>
            <a:pPr lvl="1"/>
            <a:r>
              <a:rPr lang="sl-SI" dirty="0">
                <a:latin typeface="Arial" panose="020B0604020202020204" pitchFamily="34" charset="0"/>
                <a:cs typeface="Arial" panose="020B0604020202020204" pitchFamily="34" charset="0"/>
              </a:rPr>
              <a:t>razumevanje s </a:t>
            </a:r>
            <a:r>
              <a:rPr lang="sl-SI" b="1" dirty="0">
                <a:solidFill>
                  <a:srgbClr val="7030A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sklepanjem</a:t>
            </a:r>
            <a:r>
              <a:rPr lang="sl-SI" dirty="0">
                <a:latin typeface="Arial" panose="020B0604020202020204" pitchFamily="34" charset="0"/>
                <a:cs typeface="Arial" panose="020B0604020202020204" pitchFamily="34" charset="0"/>
              </a:rPr>
              <a:t> (razumevanje prebranega na podlagi povezovanja podatkov iz besedila, pojasnjevanje temeljnega sporočila oz. teme, namena) in</a:t>
            </a:r>
          </a:p>
          <a:p>
            <a:pPr lvl="1"/>
            <a:r>
              <a:rPr lang="sl-SI" b="1" dirty="0">
                <a:solidFill>
                  <a:srgbClr val="7030A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vrednotenje</a:t>
            </a:r>
            <a:r>
              <a:rPr lang="sl-SI" dirty="0">
                <a:latin typeface="Arial" panose="020B0604020202020204" pitchFamily="34" charset="0"/>
                <a:cs typeface="Arial" panose="020B0604020202020204" pitchFamily="34" charset="0"/>
              </a:rPr>
              <a:t> besedila (</a:t>
            </a:r>
            <a:r>
              <a:rPr lang="sl-SI" dirty="0" smtClean="0">
                <a:latin typeface="Arial" panose="020B0604020202020204" pitchFamily="34" charset="0"/>
                <a:cs typeface="Arial" panose="020B0604020202020204" pitchFamily="34" charset="0"/>
              </a:rPr>
              <a:t>osebno, medbesedilno ali </a:t>
            </a:r>
            <a:r>
              <a:rPr lang="sl-SI" dirty="0">
                <a:latin typeface="Arial" panose="020B0604020202020204" pitchFamily="34" charset="0"/>
                <a:cs typeface="Arial" panose="020B0604020202020204" pitchFamily="34" charset="0"/>
              </a:rPr>
              <a:t>vrednotenje z utemeljevanjem prepričljivosti ali pomanjkljivosti besedila).  </a:t>
            </a:r>
            <a:endParaRPr lang="sl-SI" dirty="0" smtClean="0">
              <a:latin typeface="Arial" panose="020B0604020202020204" pitchFamily="34" charset="0"/>
              <a:cs typeface="Arial" panose="020B0604020202020204" pitchFamily="34" charset="0"/>
            </a:endParaRPr>
          </a:p>
          <a:p>
            <a:pPr>
              <a:lnSpc>
                <a:spcPct val="100000"/>
              </a:lnSpc>
            </a:pPr>
            <a:r>
              <a:rPr lang="sl-SI" dirty="0" smtClean="0">
                <a:latin typeface="Arial" panose="020B0604020202020204" pitchFamily="34" charset="0"/>
                <a:cs typeface="Arial" panose="020B0604020202020204" pitchFamily="34" charset="0"/>
              </a:rPr>
              <a:t>Pismenost </a:t>
            </a:r>
            <a:r>
              <a:rPr lang="sl-SI" dirty="0">
                <a:latin typeface="Arial" panose="020B0604020202020204" pitchFamily="34" charset="0"/>
                <a:cs typeface="Arial" panose="020B0604020202020204" pitchFamily="34" charset="0"/>
              </a:rPr>
              <a:t>razvijamo z </a:t>
            </a:r>
            <a:r>
              <a:rPr lang="sl-SI" b="1" dirty="0">
                <a:solidFill>
                  <a:srgbClr val="7030A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zanimivimi in zahtevnimi </a:t>
            </a:r>
            <a:r>
              <a:rPr lang="sl-SI" dirty="0">
                <a:latin typeface="Arial" panose="020B0604020202020204" pitchFamily="34" charset="0"/>
                <a:cs typeface="Arial" panose="020B0604020202020204" pitchFamily="34" charset="0"/>
              </a:rPr>
              <a:t>pristopi: </a:t>
            </a:r>
          </a:p>
          <a:p>
            <a:pPr>
              <a:lnSpc>
                <a:spcPct val="100000"/>
              </a:lnSpc>
            </a:pPr>
            <a:r>
              <a:rPr lang="sl-SI" i="1" dirty="0">
                <a:solidFill>
                  <a:srgbClr val="7030A0"/>
                </a:solidFill>
                <a:latin typeface="Arial" panose="020B0604020202020204" pitchFamily="34" charset="0"/>
                <a:cs typeface="Arial" panose="020B0604020202020204" pitchFamily="34" charset="0"/>
              </a:rPr>
              <a:t>gradiva</a:t>
            </a:r>
            <a:r>
              <a:rPr lang="sl-SI" dirty="0">
                <a:latin typeface="Arial" panose="020B0604020202020204" pitchFamily="34" charset="0"/>
                <a:cs typeface="Arial" panose="020B0604020202020204" pitchFamily="34" charset="0"/>
              </a:rPr>
              <a:t>: poglobljeno večkratno (tesno) branje odlomkov </a:t>
            </a:r>
            <a:r>
              <a:rPr lang="sl-SI" b="1" dirty="0">
                <a:solidFill>
                  <a:srgbClr val="00B050"/>
                </a:solidFill>
                <a:latin typeface="Arial" panose="020B0604020202020204" pitchFamily="34" charset="0"/>
                <a:cs typeface="Arial" panose="020B0604020202020204" pitchFamily="34" charset="0"/>
              </a:rPr>
              <a:t>IN</a:t>
            </a:r>
            <a:r>
              <a:rPr lang="sl-SI" dirty="0">
                <a:latin typeface="Arial" panose="020B0604020202020204" pitchFamily="34" charset="0"/>
                <a:cs typeface="Arial" panose="020B0604020202020204" pitchFamily="34" charset="0"/>
              </a:rPr>
              <a:t> celovitih besedil (</a:t>
            </a:r>
            <a:r>
              <a:rPr lang="sl-SI" i="1" dirty="0">
                <a:latin typeface="Arial" panose="020B0604020202020204" pitchFamily="34" charset="0"/>
                <a:cs typeface="Arial" panose="020B0604020202020204" pitchFamily="34" charset="0"/>
              </a:rPr>
              <a:t>Knjiga pred nosom</a:t>
            </a:r>
            <a:r>
              <a:rPr lang="sl-SI" dirty="0">
                <a:latin typeface="Arial" panose="020B0604020202020204" pitchFamily="34" charset="0"/>
                <a:cs typeface="Arial" panose="020B0604020202020204" pitchFamily="34" charset="0"/>
              </a:rPr>
              <a:t>), </a:t>
            </a:r>
          </a:p>
          <a:p>
            <a:pPr>
              <a:lnSpc>
                <a:spcPct val="100000"/>
              </a:lnSpc>
            </a:pPr>
            <a:r>
              <a:rPr lang="sl-SI" i="1" dirty="0" smtClean="0">
                <a:solidFill>
                  <a:srgbClr val="7030A0"/>
                </a:solidFill>
                <a:latin typeface="Arial" panose="020B0604020202020204" pitchFamily="34" charset="0"/>
                <a:cs typeface="Arial" panose="020B0604020202020204" pitchFamily="34" charset="0"/>
              </a:rPr>
              <a:t>metode</a:t>
            </a:r>
            <a:r>
              <a:rPr lang="sl-SI" dirty="0" smtClean="0">
                <a:latin typeface="Arial" panose="020B0604020202020204" pitchFamily="34" charset="0"/>
                <a:cs typeface="Arial" panose="020B0604020202020204" pitchFamily="34" charset="0"/>
              </a:rPr>
              <a:t>: okrogle mize o prebranem, preoblikovanja (dnevnik KO, jezikovne parodije (</a:t>
            </a:r>
            <a:r>
              <a:rPr lang="sl-SI" i="1" dirty="0" smtClean="0">
                <a:latin typeface="Arial" panose="020B0604020202020204" pitchFamily="34" charset="0"/>
                <a:cs typeface="Arial" panose="020B0604020202020204" pitchFamily="34" charset="0"/>
              </a:rPr>
              <a:t>Povodni mož </a:t>
            </a:r>
            <a:r>
              <a:rPr lang="sl-SI" dirty="0" smtClean="0">
                <a:latin typeface="Arial" panose="020B0604020202020204" pitchFamily="34" charset="0"/>
                <a:cs typeface="Arial" panose="020B0604020202020204" pitchFamily="34" charset="0"/>
              </a:rPr>
              <a:t>v slengu), </a:t>
            </a:r>
            <a:r>
              <a:rPr lang="sl-SI" dirty="0" err="1" smtClean="0">
                <a:latin typeface="Arial" panose="020B0604020202020204" pitchFamily="34" charset="0"/>
                <a:cs typeface="Arial" panose="020B0604020202020204" pitchFamily="34" charset="0"/>
              </a:rPr>
              <a:t>rap</a:t>
            </a:r>
            <a:r>
              <a:rPr lang="sl-SI" dirty="0" smtClean="0">
                <a:latin typeface="Arial" panose="020B0604020202020204" pitchFamily="34" charset="0"/>
                <a:cs typeface="Arial" panose="020B0604020202020204" pitchFamily="34" charset="0"/>
              </a:rPr>
              <a:t>, simulacije (npr. reklame, napovedi, zapisi dodatnega poglavja, zbiranje izročila, bralni </a:t>
            </a:r>
            <a:r>
              <a:rPr lang="sl-SI" dirty="0" err="1" smtClean="0">
                <a:latin typeface="Arial" panose="020B0604020202020204" pitchFamily="34" charset="0"/>
                <a:cs typeface="Arial" panose="020B0604020202020204" pitchFamily="34" charset="0"/>
              </a:rPr>
              <a:t>avatar</a:t>
            </a:r>
            <a:r>
              <a:rPr lang="sl-SI" dirty="0" smtClean="0">
                <a:latin typeface="Arial" panose="020B0604020202020204" pitchFamily="34" charset="0"/>
                <a:cs typeface="Arial" panose="020B0604020202020204" pitchFamily="34" charset="0"/>
              </a:rPr>
              <a:t>).  </a:t>
            </a:r>
            <a:endParaRPr lang="sl-SI"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506004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28600" y="365125"/>
            <a:ext cx="11125200" cy="678229"/>
          </a:xfrm>
        </p:spPr>
        <p:txBody>
          <a:bodyPr>
            <a:noAutofit/>
          </a:bodyPr>
          <a:lstStyle/>
          <a:p>
            <a:pPr algn="ctr"/>
            <a:r>
              <a:rPr lang="sl-SI" sz="3600" dirty="0" smtClean="0">
                <a:solidFill>
                  <a:srgbClr val="7030A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O3</a:t>
            </a:r>
            <a:r>
              <a:rPr lang="sl-SI" sz="3600" dirty="0" smtClean="0">
                <a:solidFill>
                  <a:srgbClr val="7030A0"/>
                </a:solidFill>
                <a:latin typeface="Arial" panose="020B0604020202020204" pitchFamily="34" charset="0"/>
                <a:cs typeface="Arial" panose="020B0604020202020204" pitchFamily="34" charset="0"/>
              </a:rPr>
              <a:t>: “</a:t>
            </a:r>
            <a:r>
              <a:rPr lang="sl-SI" sz="3200" i="1" dirty="0" smtClean="0">
                <a:solidFill>
                  <a:srgbClr val="7030A0"/>
                </a:solidFill>
                <a:latin typeface="Arial" panose="020B0604020202020204" pitchFamily="34" charset="0"/>
                <a:cs typeface="Arial" panose="020B0604020202020204" pitchFamily="34" charset="0"/>
              </a:rPr>
              <a:t>Ne </a:t>
            </a:r>
            <a:r>
              <a:rPr lang="sl-SI" sz="3200" i="1" dirty="0">
                <a:solidFill>
                  <a:srgbClr val="7030A0"/>
                </a:solidFill>
                <a:latin typeface="Arial" panose="020B0604020202020204" pitchFamily="34" charset="0"/>
                <a:cs typeface="Arial" panose="020B0604020202020204" pitchFamily="34" charset="0"/>
              </a:rPr>
              <a:t>vem več sploh, če jaz delam </a:t>
            </a:r>
            <a:r>
              <a:rPr lang="sl-SI" sz="3200" i="1" dirty="0" err="1">
                <a:solidFill>
                  <a:srgbClr val="7030A0"/>
                </a:solidFill>
                <a:latin typeface="Arial" panose="020B0604020202020204" pitchFamily="34" charset="0"/>
                <a:cs typeface="Arial" panose="020B0604020202020204" pitchFamily="34" charset="0"/>
              </a:rPr>
              <a:t>rap</a:t>
            </a:r>
            <a:r>
              <a:rPr lang="sl-SI" sz="3200" i="1" dirty="0">
                <a:solidFill>
                  <a:srgbClr val="7030A0"/>
                </a:solidFill>
                <a:latin typeface="Arial" panose="020B0604020202020204" pitchFamily="34" charset="0"/>
                <a:cs typeface="Arial" panose="020B0604020202020204" pitchFamily="34" charset="0"/>
              </a:rPr>
              <a:t> ali on dela mene</a:t>
            </a:r>
            <a:r>
              <a:rPr lang="sl-SI" sz="3600" dirty="0">
                <a:solidFill>
                  <a:srgbClr val="7030A0"/>
                </a:solidFill>
                <a:latin typeface="Arial" panose="020B0604020202020204" pitchFamily="34" charset="0"/>
                <a:cs typeface="Arial" panose="020B0604020202020204" pitchFamily="34" charset="0"/>
              </a:rPr>
              <a:t>.</a:t>
            </a:r>
            <a:r>
              <a:rPr lang="sl-SI" sz="3600" dirty="0" smtClean="0">
                <a:solidFill>
                  <a:srgbClr val="7030A0"/>
                </a:solidFill>
                <a:latin typeface="Arial" panose="020B0604020202020204" pitchFamily="34" charset="0"/>
                <a:cs typeface="Arial" panose="020B0604020202020204" pitchFamily="34" charset="0"/>
              </a:rPr>
              <a:t>“</a:t>
            </a:r>
            <a:endParaRPr lang="sl-SI" sz="3600" b="1" i="1" dirty="0">
              <a:solidFill>
                <a:srgbClr val="7030A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Označba mesta vsebine 2"/>
          <p:cNvSpPr>
            <a:spLocks noGrp="1"/>
          </p:cNvSpPr>
          <p:nvPr>
            <p:ph idx="1"/>
          </p:nvPr>
        </p:nvSpPr>
        <p:spPr>
          <a:xfrm>
            <a:off x="228600" y="1230922"/>
            <a:ext cx="11125200" cy="5087581"/>
          </a:xfrm>
        </p:spPr>
        <p:txBody>
          <a:bodyPr>
            <a:normAutofit fontScale="77500" lnSpcReduction="20000"/>
          </a:bodyPr>
          <a:lstStyle/>
          <a:p>
            <a:pPr marL="0" indent="0">
              <a:buNone/>
            </a:pPr>
            <a:r>
              <a:rPr lang="sl-SI" dirty="0">
                <a:latin typeface="Arial" panose="020B0604020202020204" pitchFamily="34" charset="0"/>
                <a:cs typeface="Arial" panose="020B0604020202020204" pitchFamily="34" charset="0"/>
              </a:rPr>
              <a:t>Urška je </a:t>
            </a:r>
            <a:r>
              <a:rPr lang="sl-SI" dirty="0" err="1">
                <a:latin typeface="Arial" panose="020B0604020202020204" pitchFamily="34" charset="0"/>
                <a:cs typeface="Arial" panose="020B0604020202020204" pitchFamily="34" charset="0"/>
              </a:rPr>
              <a:t>tuki</a:t>
            </a:r>
            <a:r>
              <a:rPr lang="sl-SI" dirty="0">
                <a:latin typeface="Arial" panose="020B0604020202020204" pitchFamily="34" charset="0"/>
                <a:cs typeface="Arial" panose="020B0604020202020204" pitchFamily="34" charset="0"/>
              </a:rPr>
              <a:t> in Urška je </a:t>
            </a:r>
            <a:r>
              <a:rPr lang="sl-SI" dirty="0" err="1">
                <a:latin typeface="Arial" panose="020B0604020202020204" pitchFamily="34" charset="0"/>
                <a:cs typeface="Arial" panose="020B0604020202020204" pitchFamily="34" charset="0"/>
              </a:rPr>
              <a:t>tm</a:t>
            </a:r>
            <a:r>
              <a:rPr lang="sl-SI" dirty="0">
                <a:latin typeface="Arial" panose="020B0604020202020204" pitchFamily="34" charset="0"/>
                <a:cs typeface="Arial" panose="020B0604020202020204" pitchFamily="34" charset="0"/>
              </a:rPr>
              <a:t>,</a:t>
            </a:r>
          </a:p>
          <a:p>
            <a:pPr marL="0" indent="0">
              <a:buNone/>
            </a:pPr>
            <a:r>
              <a:rPr lang="sl-SI" dirty="0" err="1">
                <a:latin typeface="Arial" panose="020B0604020202020204" pitchFamily="34" charset="0"/>
                <a:cs typeface="Arial" panose="020B0604020202020204" pitchFamily="34" charset="0"/>
              </a:rPr>
              <a:t>točn</a:t>
            </a:r>
            <a:r>
              <a:rPr lang="sl-SI" dirty="0">
                <a:latin typeface="Arial" panose="020B0604020202020204" pitchFamily="34" charset="0"/>
                <a:cs typeface="Arial" panose="020B0604020202020204" pitchFamily="34" charset="0"/>
              </a:rPr>
              <a:t> tko je </a:t>
            </a:r>
            <a:r>
              <a:rPr lang="sl-SI" dirty="0" err="1">
                <a:latin typeface="Arial" panose="020B0604020202020204" pitchFamily="34" charset="0"/>
                <a:cs typeface="Arial" panose="020B0604020202020204" pitchFamily="34" charset="0"/>
              </a:rPr>
              <a:t>blo</a:t>
            </a:r>
            <a:endParaRPr lang="sl-SI" dirty="0">
              <a:latin typeface="Arial" panose="020B0604020202020204" pitchFamily="34" charset="0"/>
              <a:cs typeface="Arial" panose="020B0604020202020204" pitchFamily="34" charset="0"/>
            </a:endParaRPr>
          </a:p>
          <a:p>
            <a:pPr marL="0" indent="0">
              <a:buNone/>
            </a:pPr>
            <a:r>
              <a:rPr lang="sl-SI" dirty="0">
                <a:latin typeface="Arial" panose="020B0604020202020204" pitchFamily="34" charset="0"/>
                <a:cs typeface="Arial" panose="020B0604020202020204" pitchFamily="34" charset="0"/>
              </a:rPr>
              <a:t>pred dvestotimi leti,</a:t>
            </a:r>
          </a:p>
          <a:p>
            <a:pPr marL="0" indent="0">
              <a:buNone/>
            </a:pPr>
            <a:r>
              <a:rPr lang="sl-SI" dirty="0">
                <a:latin typeface="Arial" panose="020B0604020202020204" pitchFamily="34" charset="0"/>
                <a:cs typeface="Arial" panose="020B0604020202020204" pitchFamily="34" charset="0"/>
              </a:rPr>
              <a:t>ko Prešeren je omenu Urško </a:t>
            </a:r>
            <a:r>
              <a:rPr lang="sl-SI" dirty="0">
                <a:solidFill>
                  <a:schemeClr val="bg1"/>
                </a:solidFill>
                <a:latin typeface="Arial" panose="020B0604020202020204" pitchFamily="34" charset="0"/>
                <a:cs typeface="Arial" panose="020B0604020202020204" pitchFamily="34" charset="0"/>
              </a:rPr>
              <a:t>v pesmi.</a:t>
            </a:r>
          </a:p>
          <a:p>
            <a:pPr marL="0" indent="0">
              <a:buNone/>
            </a:pPr>
            <a:r>
              <a:rPr lang="sl-SI" dirty="0">
                <a:latin typeface="Arial" panose="020B0604020202020204" pitchFamily="34" charset="0"/>
                <a:cs typeface="Arial" panose="020B0604020202020204" pitchFamily="34" charset="0"/>
              </a:rPr>
              <a:t>“Pa to je </a:t>
            </a:r>
            <a:r>
              <a:rPr lang="sl-SI" dirty="0" err="1">
                <a:latin typeface="Arial" panose="020B0604020202020204" pitchFamily="34" charset="0"/>
                <a:cs typeface="Arial" panose="020B0604020202020204" pitchFamily="34" charset="0"/>
              </a:rPr>
              <a:t>wow</a:t>
            </a:r>
            <a:r>
              <a:rPr lang="sl-SI" dirty="0">
                <a:latin typeface="Arial" panose="020B0604020202020204" pitchFamily="34" charset="0"/>
                <a:cs typeface="Arial" panose="020B0604020202020204" pitchFamily="34" charset="0"/>
              </a:rPr>
              <a:t> </a:t>
            </a:r>
            <a:r>
              <a:rPr lang="sl-SI" dirty="0" err="1">
                <a:latin typeface="Arial" panose="020B0604020202020204" pitchFamily="34" charset="0"/>
                <a:cs typeface="Arial" panose="020B0604020202020204" pitchFamily="34" charset="0"/>
              </a:rPr>
              <a:t>kul</a:t>
            </a:r>
            <a:r>
              <a:rPr lang="sl-SI" dirty="0">
                <a:latin typeface="Arial" panose="020B0604020202020204" pitchFamily="34" charset="0"/>
                <a:cs typeface="Arial" panose="020B0604020202020204" pitchFamily="34" charset="0"/>
              </a:rPr>
              <a:t>,” </a:t>
            </a:r>
            <a:r>
              <a:rPr lang="sl-SI" dirty="0" err="1">
                <a:latin typeface="Arial" panose="020B0604020202020204" pitchFamily="34" charset="0"/>
                <a:cs typeface="Arial" panose="020B0604020202020204" pitchFamily="34" charset="0"/>
              </a:rPr>
              <a:t>sm</a:t>
            </a:r>
            <a:r>
              <a:rPr lang="sl-SI" dirty="0">
                <a:latin typeface="Arial" panose="020B0604020202020204" pitchFamily="34" charset="0"/>
                <a:cs typeface="Arial" panose="020B0604020202020204" pitchFamily="34" charset="0"/>
              </a:rPr>
              <a:t> si reku,</a:t>
            </a:r>
          </a:p>
          <a:p>
            <a:pPr marL="0" indent="0">
              <a:buNone/>
            </a:pPr>
            <a:r>
              <a:rPr lang="sl-SI" dirty="0">
                <a:latin typeface="Arial" panose="020B0604020202020204" pitchFamily="34" charset="0"/>
                <a:cs typeface="Arial" panose="020B0604020202020204" pitchFamily="34" charset="0"/>
              </a:rPr>
              <a:t>sam kaj k je še </a:t>
            </a:r>
            <a:r>
              <a:rPr lang="sl-SI" dirty="0" err="1">
                <a:latin typeface="Arial" panose="020B0604020202020204" pitchFamily="34" charset="0"/>
                <a:cs typeface="Arial" panose="020B0604020202020204" pitchFamily="34" charset="0"/>
              </a:rPr>
              <a:t>vedn</a:t>
            </a:r>
            <a:r>
              <a:rPr lang="sl-SI" dirty="0">
                <a:latin typeface="Arial" panose="020B0604020202020204" pitchFamily="34" charset="0"/>
                <a:cs typeface="Arial" panose="020B0604020202020204" pitchFamily="34" charset="0"/>
              </a:rPr>
              <a:t> </a:t>
            </a:r>
            <a:r>
              <a:rPr lang="sl-SI" dirty="0" err="1">
                <a:latin typeface="Arial" panose="020B0604020202020204" pitchFamily="34" charset="0"/>
                <a:cs typeface="Arial" panose="020B0604020202020204" pitchFamily="34" charset="0"/>
              </a:rPr>
              <a:t>ful</a:t>
            </a:r>
            <a:r>
              <a:rPr lang="sl-SI" dirty="0">
                <a:latin typeface="Arial" panose="020B0604020202020204" pitchFamily="34" charset="0"/>
                <a:cs typeface="Arial" panose="020B0604020202020204" pitchFamily="34" charset="0"/>
              </a:rPr>
              <a:t> Uršk </a:t>
            </a:r>
            <a:r>
              <a:rPr lang="sl-SI" dirty="0">
                <a:solidFill>
                  <a:schemeClr val="bg1"/>
                </a:solidFill>
                <a:latin typeface="Arial" panose="020B0604020202020204" pitchFamily="34" charset="0"/>
                <a:cs typeface="Arial" panose="020B0604020202020204" pitchFamily="34" charset="0"/>
              </a:rPr>
              <a:t>na svetu. (…)</a:t>
            </a:r>
          </a:p>
          <a:p>
            <a:pPr marL="0" indent="0">
              <a:buNone/>
            </a:pPr>
            <a:r>
              <a:rPr lang="sl-SI" dirty="0">
                <a:latin typeface="Arial" panose="020B0604020202020204" pitchFamily="34" charset="0"/>
                <a:cs typeface="Arial" panose="020B0604020202020204" pitchFamily="34" charset="0"/>
              </a:rPr>
              <a:t>Za Urške smo mi noge,</a:t>
            </a:r>
          </a:p>
          <a:p>
            <a:pPr marL="0" indent="0">
              <a:buNone/>
            </a:pPr>
            <a:r>
              <a:rPr lang="sl-SI" dirty="0" err="1">
                <a:latin typeface="Arial" panose="020B0604020202020204" pitchFamily="34" charset="0"/>
                <a:cs typeface="Arial" panose="020B0604020202020204" pitchFamily="34" charset="0"/>
              </a:rPr>
              <a:t>kr</a:t>
            </a:r>
            <a:r>
              <a:rPr lang="sl-SI" dirty="0">
                <a:latin typeface="Arial" panose="020B0604020202020204" pitchFamily="34" charset="0"/>
                <a:cs typeface="Arial" panose="020B0604020202020204" pitchFamily="34" charset="0"/>
              </a:rPr>
              <a:t> nas dajejo na čevlje …</a:t>
            </a:r>
          </a:p>
          <a:p>
            <a:pPr marL="0" indent="0">
              <a:buNone/>
            </a:pPr>
            <a:r>
              <a:rPr lang="sl-SI" dirty="0" err="1">
                <a:latin typeface="Arial" panose="020B0604020202020204" pitchFamily="34" charset="0"/>
                <a:cs typeface="Arial" panose="020B0604020202020204" pitchFamily="34" charset="0"/>
              </a:rPr>
              <a:t>Zdej</a:t>
            </a:r>
            <a:r>
              <a:rPr lang="sl-SI" dirty="0">
                <a:latin typeface="Arial" panose="020B0604020202020204" pitchFamily="34" charset="0"/>
                <a:cs typeface="Arial" panose="020B0604020202020204" pitchFamily="34" charset="0"/>
              </a:rPr>
              <a:t> se ti zdim neumen, neraz</a:t>
            </a:r>
            <a:r>
              <a:rPr lang="sl-SI" dirty="0">
                <a:solidFill>
                  <a:schemeClr val="bg1"/>
                </a:solidFill>
                <a:latin typeface="Arial" panose="020B0604020202020204" pitchFamily="34" charset="0"/>
                <a:cs typeface="Arial" panose="020B0604020202020204" pitchFamily="34" charset="0"/>
              </a:rPr>
              <a:t>umen, razumem!</a:t>
            </a:r>
          </a:p>
          <a:p>
            <a:pPr marL="0" indent="0">
              <a:buNone/>
            </a:pPr>
            <a:r>
              <a:rPr lang="sl-SI" dirty="0">
                <a:latin typeface="Arial" panose="020B0604020202020204" pitchFamily="34" charset="0"/>
                <a:cs typeface="Arial" panose="020B0604020202020204" pitchFamily="34" charset="0"/>
              </a:rPr>
              <a:t>(…) Pršu do nje</a:t>
            </a:r>
          </a:p>
          <a:p>
            <a:pPr marL="0" indent="0">
              <a:buNone/>
            </a:pPr>
            <a:r>
              <a:rPr lang="sl-SI" dirty="0">
                <a:latin typeface="Arial" panose="020B0604020202020204" pitchFamily="34" charset="0"/>
                <a:cs typeface="Arial" panose="020B0604020202020204" pitchFamily="34" charset="0"/>
              </a:rPr>
              <a:t>in bil </a:t>
            </a:r>
            <a:r>
              <a:rPr lang="sl-SI" dirty="0" err="1">
                <a:latin typeface="Arial" panose="020B0604020202020204" pitchFamily="34" charset="0"/>
                <a:cs typeface="Arial" panose="020B0604020202020204" pitchFamily="34" charset="0"/>
              </a:rPr>
              <a:t>sm</a:t>
            </a:r>
            <a:r>
              <a:rPr lang="sl-SI" dirty="0">
                <a:latin typeface="Arial" panose="020B0604020202020204" pitchFamily="34" charset="0"/>
                <a:cs typeface="Arial" panose="020B0604020202020204" pitchFamily="34" charset="0"/>
              </a:rPr>
              <a:t> </a:t>
            </a:r>
            <a:r>
              <a:rPr lang="sl-SI" dirty="0" err="1">
                <a:latin typeface="Arial" panose="020B0604020202020204" pitchFamily="34" charset="0"/>
                <a:cs typeface="Arial" panose="020B0604020202020204" pitchFamily="34" charset="0"/>
              </a:rPr>
              <a:t>konc</a:t>
            </a:r>
            <a:r>
              <a:rPr lang="sl-SI" dirty="0">
                <a:latin typeface="Arial" panose="020B0604020202020204" pitchFamily="34" charset="0"/>
                <a:cs typeface="Arial" panose="020B0604020202020204" pitchFamily="34" charset="0"/>
              </a:rPr>
              <a:t>!</a:t>
            </a:r>
          </a:p>
          <a:p>
            <a:pPr marL="0" indent="0">
              <a:buNone/>
            </a:pPr>
            <a:r>
              <a:rPr lang="sl-SI" dirty="0">
                <a:latin typeface="Arial" panose="020B0604020202020204" pitchFamily="34" charset="0"/>
                <a:cs typeface="Arial" panose="020B0604020202020204" pitchFamily="34" charset="0"/>
              </a:rPr>
              <a:t>“Ej, a ti je ime </a:t>
            </a:r>
            <a:r>
              <a:rPr lang="sl-SI" dirty="0" err="1">
                <a:latin typeface="Arial" panose="020B0604020202020204" pitchFamily="34" charset="0"/>
                <a:cs typeface="Arial" panose="020B0604020202020204" pitchFamily="34" charset="0"/>
              </a:rPr>
              <a:t>wifi</a:t>
            </a:r>
            <a:r>
              <a:rPr lang="sl-SI" dirty="0">
                <a:latin typeface="Arial" panose="020B0604020202020204" pitchFamily="34" charset="0"/>
                <a:cs typeface="Arial" panose="020B0604020202020204" pitchFamily="34" charset="0"/>
              </a:rPr>
              <a:t>?</a:t>
            </a:r>
          </a:p>
          <a:p>
            <a:pPr marL="0" indent="0">
              <a:buNone/>
            </a:pPr>
            <a:r>
              <a:rPr lang="sl-SI" dirty="0">
                <a:latin typeface="Arial" panose="020B0604020202020204" pitchFamily="34" charset="0"/>
                <a:cs typeface="Arial" panose="020B0604020202020204" pitchFamily="34" charset="0"/>
              </a:rPr>
              <a:t>K </a:t>
            </a:r>
            <a:r>
              <a:rPr lang="sl-SI" dirty="0" err="1">
                <a:latin typeface="Arial" panose="020B0604020202020204" pitchFamily="34" charset="0"/>
                <a:cs typeface="Arial" panose="020B0604020202020204" pitchFamily="34" charset="0"/>
              </a:rPr>
              <a:t>čutm</a:t>
            </a:r>
            <a:r>
              <a:rPr lang="sl-SI" dirty="0">
                <a:latin typeface="Arial" panose="020B0604020202020204" pitchFamily="34" charset="0"/>
                <a:cs typeface="Arial" panose="020B0604020202020204" pitchFamily="34" charset="0"/>
              </a:rPr>
              <a:t> povezavo …”</a:t>
            </a:r>
          </a:p>
          <a:p>
            <a:pPr marL="0" indent="0">
              <a:buNone/>
            </a:pPr>
            <a:endParaRPr lang="sl-SI" dirty="0"/>
          </a:p>
        </p:txBody>
      </p:sp>
    </p:spTree>
    <p:extLst>
      <p:ext uri="{BB962C8B-B14F-4D97-AF65-F5344CB8AC3E}">
        <p14:creationId xmlns:p14="http://schemas.microsoft.com/office/powerpoint/2010/main" val="2417230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 y="2011680"/>
            <a:ext cx="3763108" cy="4032504"/>
          </a:xfrm>
          <a:prstGeom prst="rect">
            <a:avLst/>
          </a:prstGeom>
          <a:noFill/>
          <a:ln>
            <a:noFill/>
          </a:ln>
        </p:spPr>
      </p:pic>
      <p:pic>
        <p:nvPicPr>
          <p:cNvPr id="6" name="Slika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72328" y="2011680"/>
            <a:ext cx="4041648" cy="4032504"/>
          </a:xfrm>
          <a:prstGeom prst="rect">
            <a:avLst/>
          </a:prstGeom>
          <a:noFill/>
          <a:ln>
            <a:noFill/>
          </a:ln>
        </p:spPr>
      </p:pic>
      <p:sp>
        <p:nvSpPr>
          <p:cNvPr id="2" name="Naslov 1"/>
          <p:cNvSpPr>
            <a:spLocks noGrp="1"/>
          </p:cNvSpPr>
          <p:nvPr>
            <p:ph type="title"/>
          </p:nvPr>
        </p:nvSpPr>
        <p:spPr>
          <a:xfrm>
            <a:off x="2152651" y="226360"/>
            <a:ext cx="7886700" cy="610352"/>
          </a:xfrm>
        </p:spPr>
        <p:txBody>
          <a:bodyPr>
            <a:noAutofit/>
          </a:bodyPr>
          <a:lstStyle/>
          <a:p>
            <a:pPr algn="ctr"/>
            <a:r>
              <a:rPr lang="sl-SI" sz="3600" b="1" dirty="0">
                <a:solidFill>
                  <a:srgbClr val="7030A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PIRLS 2016</a:t>
            </a:r>
          </a:p>
        </p:txBody>
      </p:sp>
      <p:sp>
        <p:nvSpPr>
          <p:cNvPr id="3" name="Označba mesta vsebine 2"/>
          <p:cNvSpPr>
            <a:spLocks noGrp="1"/>
          </p:cNvSpPr>
          <p:nvPr>
            <p:ph idx="1"/>
          </p:nvPr>
        </p:nvSpPr>
        <p:spPr>
          <a:xfrm>
            <a:off x="438912" y="923544"/>
            <a:ext cx="11430000" cy="6272784"/>
          </a:xfrm>
        </p:spPr>
        <p:txBody>
          <a:bodyPr>
            <a:normAutofit/>
          </a:bodyPr>
          <a:lstStyle/>
          <a:p>
            <a:pPr marL="0" indent="0">
              <a:buNone/>
            </a:pPr>
            <a:r>
              <a:rPr lang="sl-SI" sz="2400" dirty="0">
                <a:latin typeface="Arial" panose="020B0604020202020204" pitchFamily="34" charset="0"/>
                <a:cs typeface="Arial" panose="020B0604020202020204" pitchFamily="34" charset="0"/>
              </a:rPr>
              <a:t>»Branje ni samo spretnost, je tudi znanje. Za dobro branje potrebujemo tako spretnost dekodiranja simbolov kot tudi dobro znanje jezika, splošno razgledanost in specifično znanje s področja, na katerem segamo po različnih zvrsteh literature.«</a:t>
            </a:r>
          </a:p>
          <a:p>
            <a:pPr marL="0" indent="0">
              <a:buNone/>
            </a:pPr>
            <a:endParaRPr lang="sl-SI" sz="2400" dirty="0">
              <a:latin typeface="Arial" panose="020B0604020202020204" pitchFamily="34" charset="0"/>
              <a:cs typeface="Arial" panose="020B0604020202020204" pitchFamily="34" charset="0"/>
            </a:endParaRPr>
          </a:p>
          <a:p>
            <a:pPr marL="0" indent="0">
              <a:buNone/>
            </a:pPr>
            <a:r>
              <a:rPr lang="sl-SI" sz="2400" dirty="0" smtClean="0">
                <a:latin typeface="Arial" panose="020B0604020202020204" pitchFamily="34" charset="0"/>
                <a:cs typeface="Arial" panose="020B0604020202020204" pitchFamily="34" charset="0"/>
              </a:rPr>
              <a:t>	</a:t>
            </a:r>
            <a:endParaRPr lang="sl-SI" sz="2400" dirty="0">
              <a:latin typeface="Arial" panose="020B0604020202020204" pitchFamily="34" charset="0"/>
              <a:cs typeface="Arial" panose="020B0604020202020204" pitchFamily="34" charset="0"/>
            </a:endParaRPr>
          </a:p>
          <a:p>
            <a:pPr marL="0" indent="0">
              <a:buNone/>
            </a:pPr>
            <a:r>
              <a:rPr lang="sl-SI" sz="2400" dirty="0" smtClean="0">
                <a:latin typeface="Arial" panose="020B0604020202020204" pitchFamily="34" charset="0"/>
                <a:cs typeface="Arial" panose="020B0604020202020204" pitchFamily="34" charset="0"/>
              </a:rPr>
              <a:t>	</a:t>
            </a:r>
            <a:endParaRPr lang="sl-SI" sz="2400" dirty="0">
              <a:latin typeface="Arial" panose="020B0604020202020204" pitchFamily="34" charset="0"/>
              <a:cs typeface="Arial" panose="020B0604020202020204" pitchFamily="34" charset="0"/>
            </a:endParaRPr>
          </a:p>
          <a:p>
            <a:pPr marL="0" indent="0">
              <a:buNone/>
            </a:pPr>
            <a:endParaRPr lang="sl-SI" sz="2400" dirty="0">
              <a:latin typeface="Arial" panose="020B0604020202020204" pitchFamily="34" charset="0"/>
              <a:cs typeface="Arial" panose="020B0604020202020204" pitchFamily="34" charset="0"/>
            </a:endParaRPr>
          </a:p>
          <a:p>
            <a:pPr marL="0" indent="0">
              <a:buNone/>
            </a:pPr>
            <a:endParaRPr lang="sl-SI" sz="2400" dirty="0">
              <a:latin typeface="Arial" panose="020B0604020202020204" pitchFamily="34" charset="0"/>
              <a:cs typeface="Arial" panose="020B0604020202020204" pitchFamily="34" charset="0"/>
            </a:endParaRPr>
          </a:p>
          <a:p>
            <a:pPr marL="0" indent="0">
              <a:buNone/>
            </a:pPr>
            <a:endParaRPr lang="sl-SI" sz="2400" dirty="0">
              <a:latin typeface="Arial" panose="020B0604020202020204" pitchFamily="34" charset="0"/>
              <a:cs typeface="Arial" panose="020B0604020202020204" pitchFamily="34" charset="0"/>
            </a:endParaRPr>
          </a:p>
          <a:p>
            <a:pPr marL="0" indent="0">
              <a:buNone/>
            </a:pPr>
            <a:endParaRPr lang="sl-SI" sz="2400" dirty="0">
              <a:latin typeface="Arial" panose="020B0604020202020204" pitchFamily="34" charset="0"/>
              <a:cs typeface="Arial" panose="020B0604020202020204" pitchFamily="34" charset="0"/>
            </a:endParaRPr>
          </a:p>
          <a:p>
            <a:pPr marL="0" indent="0" algn="r">
              <a:buNone/>
            </a:pPr>
            <a:endParaRPr lang="sl-SI" sz="1400" dirty="0"/>
          </a:p>
          <a:p>
            <a:pPr marL="0" indent="0" algn="r">
              <a:buNone/>
            </a:pPr>
            <a:endParaRPr lang="sl-SI" sz="1400" dirty="0"/>
          </a:p>
          <a:p>
            <a:pPr marL="0" indent="0" algn="r">
              <a:buNone/>
            </a:pPr>
            <a:endParaRPr lang="sl-SI" sz="1400" dirty="0"/>
          </a:p>
          <a:p>
            <a:pPr marL="0" indent="0" algn="r">
              <a:buNone/>
            </a:pPr>
            <a:r>
              <a:rPr lang="sl-SI" sz="1400" dirty="0"/>
              <a:t>Ravni dosežkov (od </a:t>
            </a:r>
            <a:r>
              <a:rPr lang="sl-SI" sz="1400" dirty="0">
                <a:solidFill>
                  <a:srgbClr val="7030A0"/>
                </a:solidFill>
              </a:rPr>
              <a:t>najnižje</a:t>
            </a:r>
            <a:r>
              <a:rPr lang="sl-SI" sz="1400" dirty="0"/>
              <a:t> do </a:t>
            </a:r>
            <a:r>
              <a:rPr lang="sl-SI" sz="1400" dirty="0">
                <a:solidFill>
                  <a:srgbClr val="00B0F0"/>
                </a:solidFill>
              </a:rPr>
              <a:t>najvišje</a:t>
            </a:r>
            <a:r>
              <a:rPr lang="sl-SI" sz="1400" dirty="0"/>
              <a:t> ravni)</a:t>
            </a:r>
          </a:p>
          <a:p>
            <a:pPr marL="0" indent="0">
              <a:buNone/>
            </a:pPr>
            <a:endParaRPr lang="sl-SI" sz="2400" dirty="0">
              <a:latin typeface="Arial" panose="020B0604020202020204" pitchFamily="34" charset="0"/>
              <a:cs typeface="Arial" panose="020B0604020202020204" pitchFamily="34" charset="0"/>
            </a:endParaRPr>
          </a:p>
          <a:p>
            <a:pPr marL="0" indent="0">
              <a:buNone/>
            </a:pPr>
            <a:endParaRPr lang="sl-SI" sz="2400" dirty="0">
              <a:latin typeface="Arial" panose="020B0604020202020204" pitchFamily="34" charset="0"/>
              <a:cs typeface="Arial" panose="020B0604020202020204" pitchFamily="34" charset="0"/>
            </a:endParaRPr>
          </a:p>
          <a:p>
            <a:pPr marL="0" indent="0">
              <a:buNone/>
            </a:pPr>
            <a:endParaRPr lang="sl-SI" sz="2400" dirty="0">
              <a:latin typeface="Arial" panose="020B0604020202020204" pitchFamily="34" charset="0"/>
              <a:cs typeface="Arial" panose="020B0604020202020204" pitchFamily="34" charset="0"/>
            </a:endParaRPr>
          </a:p>
          <a:p>
            <a:pPr marL="0" indent="0">
              <a:buNone/>
            </a:pPr>
            <a:endParaRPr lang="sl-SI" sz="2400" dirty="0">
              <a:latin typeface="Arial" panose="020B0604020202020204" pitchFamily="34" charset="0"/>
              <a:cs typeface="Arial" panose="020B0604020202020204" pitchFamily="34" charset="0"/>
            </a:endParaRPr>
          </a:p>
          <a:p>
            <a:pPr marL="0" indent="0">
              <a:buNone/>
            </a:pPr>
            <a:endParaRPr lang="sl-SI" sz="2400" dirty="0">
              <a:latin typeface="Arial" panose="020B0604020202020204" pitchFamily="34" charset="0"/>
              <a:cs typeface="Arial" panose="020B0604020202020204" pitchFamily="34" charset="0"/>
            </a:endParaRPr>
          </a:p>
          <a:p>
            <a:pPr marL="0" indent="0">
              <a:buNone/>
            </a:pPr>
            <a:endParaRPr lang="sl-SI" sz="2400" dirty="0">
              <a:latin typeface="Arial" panose="020B0604020202020204" pitchFamily="34" charset="0"/>
              <a:cs typeface="Arial" panose="020B0604020202020204" pitchFamily="34" charset="0"/>
            </a:endParaRPr>
          </a:p>
          <a:p>
            <a:pPr marL="0" indent="0">
              <a:buNone/>
            </a:pPr>
            <a:endParaRPr lang="sl-SI" sz="2400" dirty="0">
              <a:latin typeface="Arial" panose="020B0604020202020204" pitchFamily="34" charset="0"/>
              <a:cs typeface="Arial" panose="020B0604020202020204" pitchFamily="34" charset="0"/>
            </a:endParaRPr>
          </a:p>
          <a:p>
            <a:pPr marL="0" indent="0">
              <a:buNone/>
            </a:pPr>
            <a:endParaRPr lang="sl-SI" sz="2400" dirty="0">
              <a:latin typeface="Arial" panose="020B0604020202020204" pitchFamily="34" charset="0"/>
              <a:cs typeface="Arial" panose="020B0604020202020204" pitchFamily="34" charset="0"/>
            </a:endParaRPr>
          </a:p>
          <a:p>
            <a:pPr marL="0" indent="0">
              <a:buNone/>
            </a:pPr>
            <a:endParaRPr lang="sl-SI" sz="2400" dirty="0">
              <a:latin typeface="Arial" panose="020B0604020202020204" pitchFamily="34" charset="0"/>
              <a:cs typeface="Arial" panose="020B0604020202020204" pitchFamily="34" charset="0"/>
            </a:endParaRPr>
          </a:p>
          <a:p>
            <a:pPr marL="0" indent="0">
              <a:buNone/>
            </a:pPr>
            <a:endParaRPr lang="sl-SI" sz="2400" dirty="0">
              <a:latin typeface="Arial" panose="020B0604020202020204" pitchFamily="34" charset="0"/>
              <a:cs typeface="Arial" panose="020B0604020202020204" pitchFamily="34" charset="0"/>
            </a:endParaRPr>
          </a:p>
          <a:p>
            <a:pPr marL="0" indent="0">
              <a:buNone/>
            </a:pPr>
            <a:endParaRPr lang="sl-SI" sz="2400" dirty="0">
              <a:latin typeface="Arial" panose="020B0604020202020204" pitchFamily="34" charset="0"/>
              <a:cs typeface="Arial" panose="020B0604020202020204" pitchFamily="34" charset="0"/>
            </a:endParaRPr>
          </a:p>
          <a:p>
            <a:pPr marL="0" indent="0">
              <a:buNone/>
            </a:pPr>
            <a:endParaRPr lang="sl-SI" sz="2400" dirty="0">
              <a:latin typeface="Arial" panose="020B0604020202020204" pitchFamily="34" charset="0"/>
              <a:cs typeface="Arial" panose="020B0604020202020204" pitchFamily="34" charset="0"/>
            </a:endParaRPr>
          </a:p>
          <a:p>
            <a:pPr marL="0" indent="0">
              <a:buNone/>
            </a:pPr>
            <a:endParaRPr lang="sl-SI" sz="2400" dirty="0">
              <a:latin typeface="Arial" panose="020B0604020202020204" pitchFamily="34" charset="0"/>
              <a:cs typeface="Arial" panose="020B0604020202020204" pitchFamily="34" charset="0"/>
            </a:endParaRPr>
          </a:p>
          <a:p>
            <a:pPr marL="0" indent="0">
              <a:buNone/>
            </a:pPr>
            <a:endParaRPr lang="sl-SI" sz="2400" dirty="0">
              <a:latin typeface="Arial" panose="020B0604020202020204" pitchFamily="34" charset="0"/>
              <a:cs typeface="Arial" panose="020B0604020202020204" pitchFamily="34" charset="0"/>
            </a:endParaRPr>
          </a:p>
          <a:p>
            <a:pPr marL="0" indent="0">
              <a:buNone/>
            </a:pPr>
            <a:endParaRPr lang="sl-SI" sz="2400" dirty="0">
              <a:latin typeface="Arial" panose="020B0604020202020204" pitchFamily="34" charset="0"/>
              <a:cs typeface="Arial" panose="020B0604020202020204" pitchFamily="34" charset="0"/>
            </a:endParaRPr>
          </a:p>
          <a:p>
            <a:pPr marL="0" indent="0">
              <a:buNone/>
            </a:pPr>
            <a:endParaRPr lang="sl-SI" sz="2400" dirty="0">
              <a:latin typeface="Arial" panose="020B0604020202020204" pitchFamily="34" charset="0"/>
              <a:cs typeface="Arial" panose="020B0604020202020204" pitchFamily="34" charset="0"/>
            </a:endParaRPr>
          </a:p>
          <a:p>
            <a:pPr marL="0" indent="0">
              <a:buNone/>
            </a:pPr>
            <a:endParaRPr lang="sl-SI" sz="2400" dirty="0">
              <a:latin typeface="Arial" panose="020B0604020202020204" pitchFamily="34" charset="0"/>
              <a:cs typeface="Arial" panose="020B0604020202020204" pitchFamily="34" charset="0"/>
            </a:endParaRPr>
          </a:p>
          <a:p>
            <a:pPr marL="0" indent="0">
              <a:buNone/>
            </a:pPr>
            <a:endParaRPr lang="sl-SI" sz="2400" dirty="0">
              <a:latin typeface="Arial" panose="020B0604020202020204" pitchFamily="34" charset="0"/>
              <a:cs typeface="Arial" panose="020B0604020202020204" pitchFamily="34" charset="0"/>
            </a:endParaRPr>
          </a:p>
          <a:p>
            <a:pPr marL="0" indent="0">
              <a:buNone/>
            </a:pPr>
            <a:endParaRPr lang="sl-SI" sz="2400" dirty="0">
              <a:latin typeface="Arial" panose="020B0604020202020204" pitchFamily="34" charset="0"/>
              <a:cs typeface="Arial" panose="020B0604020202020204" pitchFamily="34" charset="0"/>
            </a:endParaRPr>
          </a:p>
          <a:p>
            <a:pPr marL="0" indent="0">
              <a:buNone/>
            </a:pPr>
            <a:endParaRPr lang="sl-SI" sz="2400" dirty="0">
              <a:latin typeface="Arial" panose="020B0604020202020204" pitchFamily="34" charset="0"/>
              <a:cs typeface="Arial" panose="020B0604020202020204" pitchFamily="34" charset="0"/>
            </a:endParaRPr>
          </a:p>
          <a:p>
            <a:pPr marL="0" indent="0">
              <a:buNone/>
            </a:pPr>
            <a:endParaRPr lang="sl-SI" sz="2400" dirty="0">
              <a:latin typeface="Arial" panose="020B0604020202020204" pitchFamily="34" charset="0"/>
              <a:cs typeface="Arial" panose="020B0604020202020204" pitchFamily="34" charset="0"/>
            </a:endParaRPr>
          </a:p>
          <a:p>
            <a:pPr marL="0" indent="0">
              <a:buNone/>
            </a:pPr>
            <a:endParaRPr lang="sl-SI" sz="2400" dirty="0">
              <a:latin typeface="Arial" panose="020B0604020202020204" pitchFamily="34" charset="0"/>
              <a:cs typeface="Arial" panose="020B0604020202020204" pitchFamily="34" charset="0"/>
            </a:endParaRPr>
          </a:p>
          <a:p>
            <a:pPr marL="0" indent="0">
              <a:buNone/>
            </a:pPr>
            <a:endParaRPr lang="sl-SI" sz="2400" dirty="0">
              <a:latin typeface="Arial" panose="020B0604020202020204" pitchFamily="34" charset="0"/>
              <a:cs typeface="Arial" panose="020B0604020202020204" pitchFamily="34" charset="0"/>
            </a:endParaRPr>
          </a:p>
          <a:p>
            <a:pPr marL="0" indent="0">
              <a:buNone/>
            </a:pPr>
            <a:endParaRPr lang="sl-SI" sz="2400" dirty="0">
              <a:latin typeface="Arial" panose="020B0604020202020204" pitchFamily="34" charset="0"/>
              <a:cs typeface="Arial" panose="020B0604020202020204" pitchFamily="34" charset="0"/>
            </a:endParaRPr>
          </a:p>
          <a:p>
            <a:pPr marL="0" indent="0">
              <a:buNone/>
            </a:pPr>
            <a:endParaRPr lang="sl-SI" sz="2400" dirty="0">
              <a:latin typeface="Arial" panose="020B0604020202020204" pitchFamily="34" charset="0"/>
              <a:cs typeface="Arial" panose="020B0604020202020204" pitchFamily="34" charset="0"/>
            </a:endParaRPr>
          </a:p>
          <a:p>
            <a:pPr marL="0" indent="0">
              <a:buNone/>
            </a:pPr>
            <a:endParaRPr lang="sl-SI" sz="2400" dirty="0">
              <a:latin typeface="Arial" panose="020B0604020202020204" pitchFamily="34" charset="0"/>
              <a:cs typeface="Arial" panose="020B0604020202020204" pitchFamily="34" charset="0"/>
            </a:endParaRPr>
          </a:p>
          <a:p>
            <a:pPr marL="0" indent="0">
              <a:buNone/>
            </a:pPr>
            <a:endParaRPr lang="sl-SI" sz="2400" dirty="0">
              <a:latin typeface="Arial" panose="020B0604020202020204" pitchFamily="34" charset="0"/>
              <a:cs typeface="Arial" panose="020B0604020202020204" pitchFamily="34" charset="0"/>
            </a:endParaRPr>
          </a:p>
          <a:p>
            <a:pPr marL="0" indent="0">
              <a:buNone/>
            </a:pPr>
            <a:endParaRPr lang="sl-SI" sz="2400" dirty="0">
              <a:latin typeface="Arial" panose="020B0604020202020204" pitchFamily="34" charset="0"/>
              <a:cs typeface="Arial" panose="020B0604020202020204" pitchFamily="34" charset="0"/>
            </a:endParaRPr>
          </a:p>
          <a:p>
            <a:pPr marL="0" indent="0">
              <a:buNone/>
            </a:pPr>
            <a:endParaRPr lang="sl-SI" sz="2400" dirty="0">
              <a:latin typeface="Arial" panose="020B0604020202020204" pitchFamily="34" charset="0"/>
              <a:cs typeface="Arial" panose="020B0604020202020204" pitchFamily="34" charset="0"/>
            </a:endParaRPr>
          </a:p>
          <a:p>
            <a:pPr marL="0" indent="0">
              <a:buNone/>
            </a:pPr>
            <a:endParaRPr lang="sl-SI" sz="2400" dirty="0">
              <a:latin typeface="Arial" panose="020B0604020202020204" pitchFamily="34" charset="0"/>
              <a:cs typeface="Arial" panose="020B0604020202020204" pitchFamily="34" charset="0"/>
            </a:endParaRPr>
          </a:p>
          <a:p>
            <a:pPr marL="0" indent="0">
              <a:buNone/>
            </a:pPr>
            <a:endParaRPr lang="sl-SI" sz="2400" dirty="0">
              <a:latin typeface="Arial" panose="020B0604020202020204" pitchFamily="34" charset="0"/>
              <a:cs typeface="Arial" panose="020B0604020202020204" pitchFamily="34" charset="0"/>
            </a:endParaRPr>
          </a:p>
          <a:p>
            <a:pPr marL="0" indent="0">
              <a:buNone/>
            </a:pPr>
            <a:endParaRPr lang="sl-SI" sz="2400" dirty="0">
              <a:latin typeface="Arial" panose="020B0604020202020204" pitchFamily="34" charset="0"/>
              <a:cs typeface="Arial" panose="020B0604020202020204" pitchFamily="34" charset="0"/>
            </a:endParaRPr>
          </a:p>
          <a:p>
            <a:pPr marL="0" indent="0">
              <a:buNone/>
            </a:pPr>
            <a:endParaRPr lang="sl-SI" sz="2400" dirty="0">
              <a:latin typeface="Arial" panose="020B0604020202020204" pitchFamily="34" charset="0"/>
              <a:cs typeface="Arial" panose="020B0604020202020204" pitchFamily="34" charset="0"/>
            </a:endParaRPr>
          </a:p>
          <a:p>
            <a:pPr marL="0" indent="0">
              <a:buNone/>
            </a:pPr>
            <a:endParaRPr lang="sl-SI" sz="2400" dirty="0">
              <a:latin typeface="Arial" panose="020B0604020202020204" pitchFamily="34" charset="0"/>
              <a:cs typeface="Arial" panose="020B0604020202020204" pitchFamily="34" charset="0"/>
            </a:endParaRPr>
          </a:p>
          <a:p>
            <a:pPr marL="0" indent="0">
              <a:buNone/>
            </a:pPr>
            <a:endParaRPr lang="sl-SI" sz="2400" dirty="0">
              <a:latin typeface="Arial" panose="020B0604020202020204" pitchFamily="34" charset="0"/>
              <a:cs typeface="Arial" panose="020B0604020202020204" pitchFamily="34" charset="0"/>
            </a:endParaRPr>
          </a:p>
          <a:p>
            <a:pPr marL="0" indent="0">
              <a:buNone/>
            </a:pPr>
            <a:endParaRPr lang="sl-SI" sz="2400" dirty="0">
              <a:latin typeface="Arial" panose="020B0604020202020204" pitchFamily="34" charset="0"/>
              <a:cs typeface="Arial" panose="020B0604020202020204" pitchFamily="34" charset="0"/>
            </a:endParaRPr>
          </a:p>
          <a:p>
            <a:pPr marL="0" indent="0">
              <a:buNone/>
            </a:pPr>
            <a:endParaRPr lang="sl-SI" sz="2400" dirty="0">
              <a:latin typeface="Arial" panose="020B0604020202020204" pitchFamily="34" charset="0"/>
              <a:cs typeface="Arial" panose="020B0604020202020204" pitchFamily="34" charset="0"/>
            </a:endParaRPr>
          </a:p>
          <a:p>
            <a:pPr marL="0" indent="0">
              <a:buNone/>
            </a:pPr>
            <a:endParaRPr lang="sl-SI" sz="2400" dirty="0">
              <a:latin typeface="Arial" panose="020B0604020202020204" pitchFamily="34" charset="0"/>
              <a:cs typeface="Arial" panose="020B0604020202020204" pitchFamily="34" charset="0"/>
            </a:endParaRPr>
          </a:p>
          <a:p>
            <a:pPr marL="0" indent="0">
              <a:buNone/>
            </a:pPr>
            <a:endParaRPr lang="sl-SI" sz="2400" dirty="0">
              <a:latin typeface="Arial" panose="020B0604020202020204" pitchFamily="34" charset="0"/>
              <a:cs typeface="Arial" panose="020B0604020202020204" pitchFamily="34" charset="0"/>
            </a:endParaRPr>
          </a:p>
          <a:p>
            <a:pPr marL="0" indent="0">
              <a:buNone/>
            </a:pPr>
            <a:endParaRPr lang="sl-SI" sz="2400" dirty="0">
              <a:latin typeface="Arial" panose="020B0604020202020204" pitchFamily="34" charset="0"/>
              <a:cs typeface="Arial" panose="020B0604020202020204" pitchFamily="34" charset="0"/>
            </a:endParaRPr>
          </a:p>
          <a:p>
            <a:pPr marL="0" indent="0">
              <a:buNone/>
            </a:pPr>
            <a:endParaRPr lang="sl-SI" sz="2400" dirty="0">
              <a:latin typeface="Arial" panose="020B0604020202020204" pitchFamily="34" charset="0"/>
              <a:cs typeface="Arial" panose="020B0604020202020204" pitchFamily="34" charset="0"/>
            </a:endParaRPr>
          </a:p>
          <a:p>
            <a:pPr marL="0" indent="0">
              <a:buNone/>
            </a:pPr>
            <a:endParaRPr lang="sl-SI" sz="2400" dirty="0">
              <a:latin typeface="Arial" panose="020B0604020202020204" pitchFamily="34" charset="0"/>
              <a:cs typeface="Arial" panose="020B0604020202020204" pitchFamily="34" charset="0"/>
            </a:endParaRPr>
          </a:p>
          <a:p>
            <a:pPr marL="0" indent="0">
              <a:buNone/>
            </a:pPr>
            <a:endParaRPr lang="sl-SI" sz="2400" dirty="0">
              <a:latin typeface="Arial" panose="020B0604020202020204" pitchFamily="34" charset="0"/>
              <a:cs typeface="Arial" panose="020B0604020202020204" pitchFamily="34" charset="0"/>
            </a:endParaRPr>
          </a:p>
          <a:p>
            <a:pPr marL="0" indent="0">
              <a:buNone/>
            </a:pPr>
            <a:endParaRPr lang="sl-SI" sz="2400" dirty="0">
              <a:latin typeface="Arial" panose="020B0604020202020204" pitchFamily="34" charset="0"/>
              <a:cs typeface="Arial" panose="020B0604020202020204" pitchFamily="34" charset="0"/>
            </a:endParaRPr>
          </a:p>
          <a:p>
            <a:pPr marL="0" indent="0">
              <a:buNone/>
            </a:pPr>
            <a:endParaRPr lang="sl-SI" sz="2400" dirty="0"/>
          </a:p>
        </p:txBody>
      </p:sp>
      <p:pic>
        <p:nvPicPr>
          <p:cNvPr id="5" name="Slika 4"/>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84523" y="2011680"/>
            <a:ext cx="3984391" cy="4167344"/>
          </a:xfrm>
          <a:prstGeom prst="rect">
            <a:avLst/>
          </a:prstGeom>
          <a:noFill/>
          <a:ln>
            <a:noFill/>
          </a:ln>
        </p:spPr>
      </p:pic>
    </p:spTree>
    <p:extLst>
      <p:ext uri="{BB962C8B-B14F-4D97-AF65-F5344CB8AC3E}">
        <p14:creationId xmlns:p14="http://schemas.microsoft.com/office/powerpoint/2010/main" val="1118663758"/>
      </p:ext>
    </p:extLst>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p:cNvSpPr>
            <a:spLocks noGrp="1"/>
          </p:cNvSpPr>
          <p:nvPr>
            <p:ph idx="1"/>
          </p:nvPr>
        </p:nvSpPr>
        <p:spPr>
          <a:xfrm>
            <a:off x="429768" y="260648"/>
            <a:ext cx="11274552" cy="6597352"/>
          </a:xfrm>
        </p:spPr>
        <p:txBody>
          <a:bodyPr>
            <a:normAutofit fontScale="70000" lnSpcReduction="20000"/>
          </a:bodyPr>
          <a:lstStyle/>
          <a:p>
            <a:r>
              <a:rPr lang="sl-SI" sz="3100" dirty="0" smtClean="0">
                <a:latin typeface="Arial" panose="020B0604020202020204" pitchFamily="34" charset="0"/>
                <a:cs typeface="Arial" panose="020B0604020202020204" pitchFamily="34" charset="0"/>
              </a:rPr>
              <a:t>Povprečna </a:t>
            </a:r>
            <a:r>
              <a:rPr lang="sl-SI" sz="3100" dirty="0">
                <a:latin typeface="Arial" panose="020B0604020202020204" pitchFamily="34" charset="0"/>
                <a:cs typeface="Arial" panose="020B0604020202020204" pitchFamily="34" charset="0"/>
              </a:rPr>
              <a:t>starost otrok (ne glede na to, ali so bili osem- ali </a:t>
            </a:r>
            <a:r>
              <a:rPr lang="sl-SI" sz="3100" dirty="0" smtClean="0">
                <a:latin typeface="Arial" panose="020B0604020202020204" pitchFamily="34" charset="0"/>
                <a:cs typeface="Arial" panose="020B0604020202020204" pitchFamily="34" charset="0"/>
              </a:rPr>
              <a:t>devetletniki): </a:t>
            </a:r>
            <a:r>
              <a:rPr lang="sl-SI" sz="3100" dirty="0">
                <a:latin typeface="Arial" panose="020B0604020202020204" pitchFamily="34" charset="0"/>
                <a:cs typeface="Arial" panose="020B0604020202020204" pitchFamily="34" charset="0"/>
              </a:rPr>
              <a:t>9,8 oziroma 9,9 </a:t>
            </a:r>
            <a:r>
              <a:rPr lang="sl-SI" sz="3100" dirty="0" smtClean="0">
                <a:latin typeface="Arial" panose="020B0604020202020204" pitchFamily="34" charset="0"/>
                <a:cs typeface="Arial" panose="020B0604020202020204" pitchFamily="34" charset="0"/>
              </a:rPr>
              <a:t>let.</a:t>
            </a:r>
            <a:r>
              <a:rPr lang="sl-SI" sz="3100" b="1" dirty="0">
                <a:solidFill>
                  <a:srgbClr val="7030A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endParaRPr lang="sl-SI" sz="3100" b="1" dirty="0" smtClean="0">
              <a:solidFill>
                <a:srgbClr val="7030A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sl-SI" b="1" dirty="0" smtClean="0">
                <a:solidFill>
                  <a:srgbClr val="7030A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SES</a:t>
            </a:r>
            <a:endParaRPr lang="sl-SI" b="1" dirty="0">
              <a:solidFill>
                <a:srgbClr val="7030A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endParaRPr lang="sl-SI" dirty="0" smtClean="0">
              <a:latin typeface="Arial" panose="020B0604020202020204" pitchFamily="34" charset="0"/>
              <a:cs typeface="Arial" panose="020B0604020202020204" pitchFamily="34" charset="0"/>
            </a:endParaRPr>
          </a:p>
          <a:p>
            <a:endParaRPr lang="sl-SI" dirty="0" smtClean="0">
              <a:latin typeface="Arial" panose="020B0604020202020204" pitchFamily="34" charset="0"/>
              <a:cs typeface="Arial" panose="020B0604020202020204" pitchFamily="34" charset="0"/>
            </a:endParaRPr>
          </a:p>
          <a:p>
            <a:endParaRPr lang="sl-SI" dirty="0">
              <a:latin typeface="Arial" panose="020B0604020202020204" pitchFamily="34" charset="0"/>
              <a:cs typeface="Arial" panose="020B0604020202020204" pitchFamily="34" charset="0"/>
            </a:endParaRPr>
          </a:p>
          <a:p>
            <a:endParaRPr lang="sl-SI" dirty="0" smtClean="0">
              <a:latin typeface="Arial" panose="020B0604020202020204" pitchFamily="34" charset="0"/>
              <a:cs typeface="Arial" panose="020B0604020202020204" pitchFamily="34" charset="0"/>
            </a:endParaRPr>
          </a:p>
          <a:p>
            <a:endParaRPr lang="sl-SI" dirty="0">
              <a:latin typeface="Arial" panose="020B0604020202020204" pitchFamily="34" charset="0"/>
              <a:cs typeface="Arial" panose="020B0604020202020204" pitchFamily="34" charset="0"/>
            </a:endParaRPr>
          </a:p>
          <a:p>
            <a:endParaRPr lang="sl-SI" dirty="0" smtClean="0">
              <a:latin typeface="Arial" panose="020B0604020202020204" pitchFamily="34" charset="0"/>
              <a:cs typeface="Arial" panose="020B0604020202020204" pitchFamily="34" charset="0"/>
            </a:endParaRPr>
          </a:p>
          <a:p>
            <a:endParaRPr lang="sl-SI" dirty="0">
              <a:latin typeface="Arial" panose="020B0604020202020204" pitchFamily="34" charset="0"/>
              <a:cs typeface="Arial" panose="020B0604020202020204" pitchFamily="34" charset="0"/>
            </a:endParaRPr>
          </a:p>
          <a:p>
            <a:endParaRPr lang="sl-SI" dirty="0" smtClean="0">
              <a:latin typeface="Arial" panose="020B0604020202020204" pitchFamily="34" charset="0"/>
              <a:cs typeface="Arial" panose="020B0604020202020204" pitchFamily="34" charset="0"/>
            </a:endParaRPr>
          </a:p>
          <a:p>
            <a:endParaRPr lang="sl-SI" dirty="0" smtClean="0">
              <a:latin typeface="Arial" panose="020B0604020202020204" pitchFamily="34" charset="0"/>
              <a:cs typeface="Arial" panose="020B0604020202020204" pitchFamily="34" charset="0"/>
            </a:endParaRPr>
          </a:p>
          <a:p>
            <a:pPr marL="0" indent="0">
              <a:buNone/>
            </a:pPr>
            <a:endParaRPr lang="sl-SI" dirty="0" smtClean="0">
              <a:latin typeface="Arial" panose="020B0604020202020204" pitchFamily="34" charset="0"/>
              <a:cs typeface="Arial" panose="020B0604020202020204" pitchFamily="34" charset="0"/>
            </a:endParaRPr>
          </a:p>
          <a:p>
            <a:pPr marL="0" indent="0">
              <a:buNone/>
            </a:pPr>
            <a:endParaRPr lang="sl-SI" dirty="0">
              <a:latin typeface="Arial" panose="020B0604020202020204" pitchFamily="34" charset="0"/>
              <a:cs typeface="Arial" panose="020B0604020202020204" pitchFamily="34" charset="0"/>
            </a:endParaRPr>
          </a:p>
          <a:p>
            <a:r>
              <a:rPr lang="sl-SI" dirty="0" smtClean="0">
                <a:latin typeface="Arial" panose="020B0604020202020204" pitchFamily="34" charset="0"/>
                <a:cs typeface="Arial" panose="020B0604020202020204" pitchFamily="34" charset="0"/>
              </a:rPr>
              <a:t>»Tako </a:t>
            </a:r>
            <a:r>
              <a:rPr lang="sl-SI" dirty="0">
                <a:latin typeface="Arial" panose="020B0604020202020204" pitchFamily="34" charset="0"/>
                <a:cs typeface="Arial" panose="020B0604020202020204" pitchFamily="34" charset="0"/>
              </a:rPr>
              <a:t>so učenke in učenci, ki imajo doma le malo knjig, v 15 letih napredovali </a:t>
            </a:r>
            <a:r>
              <a:rPr lang="sl-SI" dirty="0">
                <a:solidFill>
                  <a:srgbClr val="FF0000"/>
                </a:solidFill>
                <a:latin typeface="Arial" panose="020B0604020202020204" pitchFamily="34" charset="0"/>
                <a:cs typeface="Arial" panose="020B0604020202020204" pitchFamily="34" charset="0"/>
              </a:rPr>
              <a:t>za 33 točk</a:t>
            </a:r>
            <a:r>
              <a:rPr lang="sl-SI" dirty="0">
                <a:latin typeface="Arial" panose="020B0604020202020204" pitchFamily="34" charset="0"/>
                <a:cs typeface="Arial" panose="020B0604020202020204" pitchFamily="34" charset="0"/>
              </a:rPr>
              <a:t>, tisti, ki jih imajo doma več kot 200, pa </a:t>
            </a:r>
            <a:r>
              <a:rPr lang="sl-SI" dirty="0">
                <a:solidFill>
                  <a:srgbClr val="00B050"/>
                </a:solidFill>
                <a:latin typeface="Arial" panose="020B0604020202020204" pitchFamily="34" charset="0"/>
                <a:cs typeface="Arial" panose="020B0604020202020204" pitchFamily="34" charset="0"/>
              </a:rPr>
              <a:t>za 49 točk</a:t>
            </a:r>
            <a:r>
              <a:rPr lang="sl-SI" dirty="0">
                <a:latin typeface="Arial" panose="020B0604020202020204" pitchFamily="34" charset="0"/>
                <a:cs typeface="Arial" panose="020B0604020202020204" pitchFamily="34" charset="0"/>
              </a:rPr>
              <a:t>. Razlika v napredku znaša 16 točk v prid otrok z višjim SES in je statistično značilna</a:t>
            </a:r>
            <a:r>
              <a:rPr lang="sl-SI" dirty="0" smtClean="0">
                <a:latin typeface="Arial" panose="020B0604020202020204" pitchFamily="34" charset="0"/>
                <a:cs typeface="Arial" panose="020B0604020202020204" pitchFamily="34" charset="0"/>
              </a:rPr>
              <a:t>.«</a:t>
            </a:r>
          </a:p>
          <a:p>
            <a:r>
              <a:rPr lang="sl-SI" b="1" u="sng" dirty="0" smtClean="0">
                <a:solidFill>
                  <a:srgbClr val="FF0000"/>
                </a:solidFill>
                <a:latin typeface="Arial" panose="020B0604020202020204" pitchFamily="34" charset="0"/>
                <a:cs typeface="Arial" panose="020B0604020202020204" pitchFamily="34" charset="0"/>
              </a:rPr>
              <a:t>2 leti </a:t>
            </a:r>
            <a:r>
              <a:rPr lang="sl-SI" dirty="0" smtClean="0">
                <a:latin typeface="Arial" panose="020B0604020202020204" pitchFamily="34" charset="0"/>
                <a:cs typeface="Arial" panose="020B0604020202020204" pitchFamily="34" charset="0"/>
              </a:rPr>
              <a:t>razlike pri desetih letih?</a:t>
            </a:r>
            <a:endParaRPr lang="sl-SI" dirty="0"/>
          </a:p>
        </p:txBody>
      </p:sp>
      <p:graphicFrame>
        <p:nvGraphicFramePr>
          <p:cNvPr id="4" name="Grafikon 3"/>
          <p:cNvGraphicFramePr>
            <a:graphicFrameLocks/>
          </p:cNvGraphicFramePr>
          <p:nvPr>
            <p:extLst>
              <p:ext uri="{D42A27DB-BD31-4B8C-83A1-F6EECF244321}">
                <p14:modId xmlns:p14="http://schemas.microsoft.com/office/powerpoint/2010/main" val="2187685422"/>
              </p:ext>
            </p:extLst>
          </p:nvPr>
        </p:nvGraphicFramePr>
        <p:xfrm>
          <a:off x="2130552" y="960120"/>
          <a:ext cx="8083296" cy="426110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6311680"/>
      </p:ext>
    </p:extLst>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92608" y="365125"/>
            <a:ext cx="11061192" cy="530987"/>
          </a:xfrm>
        </p:spPr>
        <p:txBody>
          <a:bodyPr>
            <a:noAutofit/>
          </a:bodyPr>
          <a:lstStyle/>
          <a:p>
            <a:r>
              <a:rPr lang="sl-SI" sz="3600" b="1" dirty="0" smtClean="0">
                <a:solidFill>
                  <a:srgbClr val="7030A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Skupna izhodišča učenja in poučevanja</a:t>
            </a:r>
            <a:endParaRPr lang="sl-SI" sz="2800" dirty="0">
              <a:solidFill>
                <a:srgbClr val="7030A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Označba mesta vsebine 2"/>
          <p:cNvSpPr>
            <a:spLocks noGrp="1"/>
          </p:cNvSpPr>
          <p:nvPr>
            <p:ph idx="1"/>
          </p:nvPr>
        </p:nvSpPr>
        <p:spPr>
          <a:xfrm>
            <a:off x="292608" y="1115568"/>
            <a:ext cx="11567160" cy="5742432"/>
          </a:xfrm>
        </p:spPr>
        <p:txBody>
          <a:bodyPr>
            <a:normAutofit fontScale="85000" lnSpcReduction="20000"/>
          </a:bodyPr>
          <a:lstStyle/>
          <a:p>
            <a:r>
              <a:rPr lang="sl-SI" dirty="0" smtClean="0">
                <a:latin typeface="Arial" panose="020B0604020202020204" pitchFamily="34" charset="0"/>
                <a:cs typeface="Arial" panose="020B0604020202020204" pitchFamily="34" charset="0"/>
              </a:rPr>
              <a:t>Inteligentnost </a:t>
            </a:r>
            <a:r>
              <a:rPr lang="sl-SI" dirty="0">
                <a:latin typeface="Arial" panose="020B0604020202020204" pitchFamily="34" charset="0"/>
                <a:cs typeface="Arial" panose="020B0604020202020204" pitchFamily="34" charset="0"/>
              </a:rPr>
              <a:t>in sposobnosti otrok se razvijajo z </a:t>
            </a:r>
            <a:endParaRPr lang="sl-SI" dirty="0" smtClean="0">
              <a:latin typeface="Arial" panose="020B0604020202020204" pitchFamily="34" charset="0"/>
              <a:cs typeface="Arial" panose="020B0604020202020204" pitchFamily="34" charset="0"/>
            </a:endParaRPr>
          </a:p>
          <a:p>
            <a:pPr marL="0" indent="0">
              <a:buNone/>
            </a:pPr>
            <a:r>
              <a:rPr lang="sl-SI" dirty="0" smtClean="0">
                <a:latin typeface="Arial" panose="020B0604020202020204" pitchFamily="34" charset="0"/>
                <a:cs typeface="Arial" panose="020B0604020202020204" pitchFamily="34" charset="0"/>
              </a:rPr>
              <a:t>njihovim </a:t>
            </a:r>
            <a:r>
              <a:rPr lang="sl-SI" b="1" dirty="0" smtClean="0">
                <a:latin typeface="Arial" panose="020B0604020202020204" pitchFamily="34" charset="0"/>
                <a:cs typeface="Arial" panose="020B0604020202020204" pitchFamily="34" charset="0"/>
              </a:rPr>
              <a:t>trudom</a:t>
            </a:r>
            <a:r>
              <a:rPr lang="sl-SI" dirty="0">
                <a:latin typeface="Arial" panose="020B0604020202020204" pitchFamily="34" charset="0"/>
                <a:cs typeface="Arial" panose="020B0604020202020204" pitchFamily="34" charset="0"/>
              </a:rPr>
              <a:t>: pohvalimo torej otroka, ki je </a:t>
            </a:r>
            <a:endParaRPr lang="sl-SI" dirty="0" smtClean="0">
              <a:latin typeface="Arial" panose="020B0604020202020204" pitchFamily="34" charset="0"/>
              <a:cs typeface="Arial" panose="020B0604020202020204" pitchFamily="34" charset="0"/>
            </a:endParaRPr>
          </a:p>
          <a:p>
            <a:pPr marL="0" indent="0">
              <a:buNone/>
            </a:pPr>
            <a:r>
              <a:rPr lang="sl-SI" dirty="0" smtClean="0">
                <a:latin typeface="Arial" panose="020B0604020202020204" pitchFamily="34" charset="0"/>
                <a:cs typeface="Arial" panose="020B0604020202020204" pitchFamily="34" charset="0"/>
              </a:rPr>
              <a:t>prizadevno </a:t>
            </a:r>
            <a:r>
              <a:rPr lang="sl-SI" dirty="0">
                <a:latin typeface="Arial" panose="020B0604020202020204" pitchFamily="34" charset="0"/>
                <a:cs typeface="Arial" panose="020B0604020202020204" pitchFamily="34" charset="0"/>
              </a:rPr>
              <a:t>opravil </a:t>
            </a:r>
            <a:r>
              <a:rPr lang="sl-SI" dirty="0" smtClean="0">
                <a:latin typeface="Arial" panose="020B0604020202020204" pitchFamily="34" charset="0"/>
                <a:cs typeface="Arial" panose="020B0604020202020204" pitchFamily="34" charset="0"/>
              </a:rPr>
              <a:t>zahtevno </a:t>
            </a:r>
            <a:r>
              <a:rPr lang="sl-SI" dirty="0">
                <a:latin typeface="Arial" panose="020B0604020202020204" pitchFamily="34" charset="0"/>
                <a:cs typeface="Arial" panose="020B0604020202020204" pitchFamily="34" charset="0"/>
              </a:rPr>
              <a:t>bralno </a:t>
            </a:r>
            <a:r>
              <a:rPr lang="sl-SI" dirty="0" smtClean="0">
                <a:latin typeface="Arial" panose="020B0604020202020204" pitchFamily="34" charset="0"/>
                <a:cs typeface="Arial" panose="020B0604020202020204" pitchFamily="34" charset="0"/>
              </a:rPr>
              <a:t>nalogo</a:t>
            </a:r>
            <a:r>
              <a:rPr lang="sl-SI" dirty="0">
                <a:latin typeface="Arial" panose="020B0604020202020204" pitchFamily="34" charset="0"/>
                <a:cs typeface="Arial" panose="020B0604020202020204" pitchFamily="34" charset="0"/>
              </a:rPr>
              <a:t> </a:t>
            </a:r>
            <a:endParaRPr lang="sl-SI" dirty="0" smtClean="0">
              <a:latin typeface="Arial" panose="020B0604020202020204" pitchFamily="34" charset="0"/>
              <a:cs typeface="Arial" panose="020B0604020202020204" pitchFamily="34" charset="0"/>
            </a:endParaRPr>
          </a:p>
          <a:p>
            <a:pPr marL="0" indent="0">
              <a:buNone/>
            </a:pPr>
            <a:r>
              <a:rPr lang="sl-SI" sz="1900" dirty="0" smtClean="0">
                <a:latin typeface="Arial" panose="020B0604020202020204" pitchFamily="34" charset="0"/>
                <a:cs typeface="Arial" panose="020B0604020202020204" pitchFamily="34" charset="0"/>
              </a:rPr>
              <a:t>(T. </a:t>
            </a:r>
            <a:r>
              <a:rPr lang="sl-SI" sz="1900" dirty="0" err="1" smtClean="0">
                <a:latin typeface="Arial" panose="020B0604020202020204" pitchFamily="34" charset="0"/>
                <a:cs typeface="Arial" panose="020B0604020202020204" pitchFamily="34" charset="0"/>
              </a:rPr>
              <a:t>Tellegen</a:t>
            </a:r>
            <a:r>
              <a:rPr lang="sl-SI" sz="1900" dirty="0" smtClean="0">
                <a:latin typeface="Arial" panose="020B0604020202020204" pitchFamily="34" charset="0"/>
                <a:cs typeface="Arial" panose="020B0604020202020204" pitchFamily="34" charset="0"/>
              </a:rPr>
              <a:t>: 1000 pesmi je zavrgel, 115 zgodb – po eno na dan. Priporočilo mladim: </a:t>
            </a:r>
            <a:r>
              <a:rPr lang="sl-SI" sz="1900" b="1" dirty="0" smtClean="0">
                <a:solidFill>
                  <a:schemeClr val="accent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vaja in samokritičnost</a:t>
            </a:r>
            <a:r>
              <a:rPr lang="sl-SI" sz="1900" dirty="0" smtClean="0">
                <a:latin typeface="Arial" panose="020B0604020202020204" pitchFamily="34" charset="0"/>
                <a:cs typeface="Arial" panose="020B0604020202020204" pitchFamily="34" charset="0"/>
              </a:rPr>
              <a:t>).  </a:t>
            </a:r>
            <a:endParaRPr lang="sl-SI" sz="1900" dirty="0">
              <a:latin typeface="Arial" panose="020B0604020202020204" pitchFamily="34" charset="0"/>
              <a:cs typeface="Arial" panose="020B0604020202020204" pitchFamily="34" charset="0"/>
            </a:endParaRPr>
          </a:p>
          <a:p>
            <a:r>
              <a:rPr lang="sl-SI" dirty="0" smtClean="0">
                <a:latin typeface="Arial" panose="020B0604020202020204" pitchFamily="34" charset="0"/>
                <a:cs typeface="Arial" panose="020B0604020202020204" pitchFamily="34" charset="0"/>
              </a:rPr>
              <a:t>Ugotavljajmo </a:t>
            </a:r>
            <a:r>
              <a:rPr lang="sl-SI" b="1" dirty="0">
                <a:latin typeface="Arial" panose="020B0604020202020204" pitchFamily="34" charset="0"/>
                <a:cs typeface="Arial" panose="020B0604020202020204" pitchFamily="34" charset="0"/>
              </a:rPr>
              <a:t>predznanje</a:t>
            </a:r>
            <a:r>
              <a:rPr lang="sl-SI" dirty="0">
                <a:latin typeface="Arial" panose="020B0604020202020204" pitchFamily="34" charset="0"/>
                <a:cs typeface="Arial" panose="020B0604020202020204" pitchFamily="34" charset="0"/>
              </a:rPr>
              <a:t> (pričakovanja) </a:t>
            </a:r>
            <a:r>
              <a:rPr lang="sl-SI" dirty="0" smtClean="0">
                <a:latin typeface="Arial" panose="020B0604020202020204" pitchFamily="34" charset="0"/>
                <a:cs typeface="Arial" panose="020B0604020202020204" pitchFamily="34" charset="0"/>
              </a:rPr>
              <a:t>– a </a:t>
            </a:r>
            <a:r>
              <a:rPr lang="sl-SI" b="1" dirty="0" smtClean="0">
                <a:solidFill>
                  <a:srgbClr val="7030A0"/>
                </a:solidFill>
                <a:latin typeface="Arial" panose="020B0604020202020204" pitchFamily="34" charset="0"/>
                <a:cs typeface="Arial" panose="020B0604020202020204" pitchFamily="34" charset="0"/>
              </a:rPr>
              <a:t>interes ni vse</a:t>
            </a:r>
            <a:r>
              <a:rPr lang="sl-SI" dirty="0" smtClean="0">
                <a:latin typeface="Arial" panose="020B0604020202020204" pitchFamily="34" charset="0"/>
                <a:cs typeface="Arial" panose="020B0604020202020204" pitchFamily="34" charset="0"/>
              </a:rPr>
              <a:t>! </a:t>
            </a:r>
            <a:endParaRPr lang="sl-SI" dirty="0">
              <a:latin typeface="Arial" panose="020B0604020202020204" pitchFamily="34" charset="0"/>
              <a:cs typeface="Arial" panose="020B0604020202020204" pitchFamily="34" charset="0"/>
            </a:endParaRPr>
          </a:p>
          <a:p>
            <a:r>
              <a:rPr lang="sl-SI" dirty="0" smtClean="0">
                <a:latin typeface="Arial" panose="020B0604020202020204" pitchFamily="34" charset="0"/>
                <a:cs typeface="Arial" panose="020B0604020202020204" pitchFamily="34" charset="0"/>
              </a:rPr>
              <a:t>Ponuditi </a:t>
            </a:r>
            <a:r>
              <a:rPr lang="sl-SI" dirty="0">
                <a:latin typeface="Arial" panose="020B0604020202020204" pitchFamily="34" charset="0"/>
                <a:cs typeface="Arial" panose="020B0604020202020204" pitchFamily="34" charset="0"/>
              </a:rPr>
              <a:t>je treba nekoliko zahtevnejše učne izzive v območju </a:t>
            </a:r>
            <a:r>
              <a:rPr lang="sl-SI" b="1" dirty="0">
                <a:latin typeface="Arial" panose="020B0604020202020204" pitchFamily="34" charset="0"/>
                <a:cs typeface="Arial" panose="020B0604020202020204" pitchFamily="34" charset="0"/>
              </a:rPr>
              <a:t>bližnjega razvoja</a:t>
            </a:r>
            <a:r>
              <a:rPr lang="sl-SI" dirty="0">
                <a:latin typeface="Arial" panose="020B0604020202020204" pitchFamily="34" charset="0"/>
                <a:cs typeface="Arial" panose="020B0604020202020204" pitchFamily="34" charset="0"/>
              </a:rPr>
              <a:t>.</a:t>
            </a:r>
          </a:p>
          <a:p>
            <a:r>
              <a:rPr lang="sl-SI" dirty="0" smtClean="0">
                <a:latin typeface="Arial" panose="020B0604020202020204" pitchFamily="34" charset="0"/>
                <a:cs typeface="Arial" panose="020B0604020202020204" pitchFamily="34" charset="0"/>
              </a:rPr>
              <a:t>Nekatere </a:t>
            </a:r>
            <a:r>
              <a:rPr lang="sl-SI" dirty="0">
                <a:latin typeface="Arial" panose="020B0604020202020204" pitchFamily="34" charset="0"/>
                <a:cs typeface="Arial" panose="020B0604020202020204" pitchFamily="34" charset="0"/>
              </a:rPr>
              <a:t>spretnosti je treba avtomatizirati: </a:t>
            </a:r>
            <a:r>
              <a:rPr lang="sl-SI" b="1" dirty="0">
                <a:solidFill>
                  <a:srgbClr val="7030A0"/>
                </a:solidFill>
                <a:latin typeface="Arial" panose="020B0604020202020204" pitchFamily="34" charset="0"/>
                <a:cs typeface="Arial" panose="020B0604020202020204" pitchFamily="34" charset="0"/>
              </a:rPr>
              <a:t>načrtna vaja</a:t>
            </a:r>
            <a:r>
              <a:rPr lang="sl-SI" dirty="0">
                <a:latin typeface="Arial" panose="020B0604020202020204" pitchFamily="34" charset="0"/>
                <a:cs typeface="Arial" panose="020B0604020202020204" pitchFamily="34" charset="0"/>
              </a:rPr>
              <a:t>, </a:t>
            </a:r>
            <a:r>
              <a:rPr lang="sl-SI" b="1" u="sng" dirty="0">
                <a:latin typeface="Arial" panose="020B0604020202020204" pitchFamily="34" charset="0"/>
                <a:cs typeface="Arial" panose="020B0604020202020204" pitchFamily="34" charset="0"/>
              </a:rPr>
              <a:t>rutina</a:t>
            </a:r>
            <a:r>
              <a:rPr lang="sl-SI" dirty="0" smtClean="0">
                <a:latin typeface="Arial" panose="020B0604020202020204" pitchFamily="34" charset="0"/>
                <a:cs typeface="Arial" panose="020B0604020202020204" pitchFamily="34" charset="0"/>
              </a:rPr>
              <a:t>:</a:t>
            </a:r>
          </a:p>
          <a:p>
            <a:pPr marL="0" indent="0">
              <a:buNone/>
            </a:pPr>
            <a:r>
              <a:rPr lang="sl-SI" i="1" dirty="0" smtClean="0">
                <a:latin typeface="Arial" panose="020B0604020202020204" pitchFamily="34" charset="0"/>
                <a:cs typeface="Arial" panose="020B0604020202020204" pitchFamily="34" charset="0"/>
              </a:rPr>
              <a:t>utrjenost </a:t>
            </a:r>
            <a:r>
              <a:rPr lang="sl-SI" i="1" dirty="0">
                <a:latin typeface="Arial" panose="020B0604020202020204" pitchFamily="34" charset="0"/>
                <a:cs typeface="Arial" panose="020B0604020202020204" pitchFamily="34" charset="0"/>
              </a:rPr>
              <a:t>temeljnih spretnosti, </a:t>
            </a:r>
            <a:r>
              <a:rPr lang="sl-SI" i="1" dirty="0" smtClean="0">
                <a:latin typeface="Arial" panose="020B0604020202020204" pitchFamily="34" charset="0"/>
                <a:cs typeface="Arial" panose="020B0604020202020204" pitchFamily="34" charset="0"/>
              </a:rPr>
              <a:t>zato </a:t>
            </a:r>
            <a:r>
              <a:rPr lang="sl-SI" i="1" dirty="0">
                <a:latin typeface="Arial" panose="020B0604020202020204" pitchFamily="34" charset="0"/>
                <a:cs typeface="Arial" panose="020B0604020202020204" pitchFamily="34" charset="0"/>
              </a:rPr>
              <a:t>več časa za zahtevnejše dejavnosti</a:t>
            </a:r>
            <a:r>
              <a:rPr lang="sl-SI" i="1" dirty="0" smtClean="0">
                <a:latin typeface="Arial" panose="020B0604020202020204" pitchFamily="34" charset="0"/>
                <a:cs typeface="Arial" panose="020B0604020202020204" pitchFamily="34" charset="0"/>
              </a:rPr>
              <a:t>. </a:t>
            </a:r>
            <a:endParaRPr lang="sl-SI" i="1" dirty="0">
              <a:latin typeface="Arial" panose="020B0604020202020204" pitchFamily="34" charset="0"/>
              <a:cs typeface="Arial" panose="020B0604020202020204" pitchFamily="34" charset="0"/>
            </a:endParaRPr>
          </a:p>
          <a:p>
            <a:r>
              <a:rPr lang="sl-SI" dirty="0" smtClean="0">
                <a:latin typeface="Arial" panose="020B0604020202020204" pitchFamily="34" charset="0"/>
                <a:cs typeface="Arial" panose="020B0604020202020204" pitchFamily="34" charset="0"/>
              </a:rPr>
              <a:t>Jasna </a:t>
            </a:r>
            <a:r>
              <a:rPr lang="sl-SI" dirty="0">
                <a:latin typeface="Arial" panose="020B0604020202020204" pitchFamily="34" charset="0"/>
                <a:cs typeface="Arial" panose="020B0604020202020204" pitchFamily="34" charset="0"/>
              </a:rPr>
              <a:t>in spodbudna </a:t>
            </a:r>
            <a:r>
              <a:rPr lang="sl-SI" b="1" dirty="0">
                <a:latin typeface="Arial" panose="020B0604020202020204" pitchFamily="34" charset="0"/>
                <a:cs typeface="Arial" panose="020B0604020202020204" pitchFamily="34" charset="0"/>
              </a:rPr>
              <a:t>povratna informacija o vloženem delu</a:t>
            </a:r>
            <a:r>
              <a:rPr lang="sl-SI" dirty="0">
                <a:latin typeface="Arial" panose="020B0604020202020204" pitchFamily="34" charset="0"/>
                <a:cs typeface="Arial" panose="020B0604020202020204" pitchFamily="34" charset="0"/>
              </a:rPr>
              <a:t>. </a:t>
            </a:r>
          </a:p>
          <a:p>
            <a:r>
              <a:rPr lang="sl-SI" dirty="0" smtClean="0">
                <a:latin typeface="Arial" panose="020B0604020202020204" pitchFamily="34" charset="0"/>
                <a:cs typeface="Arial" panose="020B0604020202020204" pitchFamily="34" charset="0"/>
              </a:rPr>
              <a:t>Spodbujanje </a:t>
            </a:r>
            <a:r>
              <a:rPr lang="sl-SI" b="1" dirty="0" smtClean="0">
                <a:latin typeface="Arial" panose="020B0604020202020204" pitchFamily="34" charset="0"/>
                <a:cs typeface="Arial" panose="020B0604020202020204" pitchFamily="34" charset="0"/>
              </a:rPr>
              <a:t>samouravnavanja</a:t>
            </a:r>
            <a:r>
              <a:rPr lang="sl-SI" dirty="0" smtClean="0">
                <a:latin typeface="Arial" panose="020B0604020202020204" pitchFamily="34" charset="0"/>
                <a:cs typeface="Arial" panose="020B0604020202020204" pitchFamily="34" charset="0"/>
              </a:rPr>
              <a:t> </a:t>
            </a:r>
            <a:r>
              <a:rPr lang="sl-SI" dirty="0">
                <a:latin typeface="Arial" panose="020B0604020202020204" pitchFamily="34" charset="0"/>
                <a:cs typeface="Arial" panose="020B0604020202020204" pitchFamily="34" charset="0"/>
              </a:rPr>
              <a:t>otrok, jasna predstavitev </a:t>
            </a:r>
            <a:r>
              <a:rPr lang="sl-SI" dirty="0" smtClean="0">
                <a:latin typeface="Arial" panose="020B0604020202020204" pitchFamily="34" charset="0"/>
                <a:cs typeface="Arial" panose="020B0604020202020204" pitchFamily="34" charset="0"/>
              </a:rPr>
              <a:t>nalog – učenje učenja. </a:t>
            </a:r>
            <a:endParaRPr lang="sl-SI" dirty="0">
              <a:latin typeface="Arial" panose="020B0604020202020204" pitchFamily="34" charset="0"/>
              <a:cs typeface="Arial" panose="020B0604020202020204" pitchFamily="34" charset="0"/>
            </a:endParaRPr>
          </a:p>
          <a:p>
            <a:r>
              <a:rPr lang="sl-SI" dirty="0" smtClean="0">
                <a:latin typeface="Arial" panose="020B0604020202020204" pitchFamily="34" charset="0"/>
                <a:cs typeface="Arial" panose="020B0604020202020204" pitchFamily="34" charset="0"/>
              </a:rPr>
              <a:t>Spodbujanje </a:t>
            </a:r>
            <a:r>
              <a:rPr lang="sl-SI" b="1" dirty="0">
                <a:latin typeface="Arial" panose="020B0604020202020204" pitchFamily="34" charset="0"/>
                <a:cs typeface="Arial" panose="020B0604020202020204" pitchFamily="34" charset="0"/>
              </a:rPr>
              <a:t>ustvarjalnosti</a:t>
            </a:r>
            <a:r>
              <a:rPr lang="sl-SI" dirty="0">
                <a:latin typeface="Arial" panose="020B0604020202020204" pitchFamily="34" charset="0"/>
                <a:cs typeface="Arial" panose="020B0604020202020204" pitchFamily="34" charset="0"/>
              </a:rPr>
              <a:t>, pohvala otrok, ki so bolj ustvarjalni od drugih: otrok kot  </a:t>
            </a:r>
            <a:r>
              <a:rPr lang="sl-SI" b="1" dirty="0">
                <a:solidFill>
                  <a:srgbClr val="7030A0"/>
                </a:solidFill>
                <a:latin typeface="Arial" panose="020B0604020202020204" pitchFamily="34" charset="0"/>
                <a:cs typeface="Arial" panose="020B0604020202020204" pitchFamily="34" charset="0"/>
              </a:rPr>
              <a:t>bralni model </a:t>
            </a:r>
            <a:r>
              <a:rPr lang="sl-SI" dirty="0">
                <a:latin typeface="Arial" panose="020B0604020202020204" pitchFamily="34" charset="0"/>
                <a:cs typeface="Arial" panose="020B0604020202020204" pitchFamily="34" charset="0"/>
              </a:rPr>
              <a:t>sovrstnikom</a:t>
            </a:r>
            <a:r>
              <a:rPr lang="sl-SI" dirty="0" smtClean="0">
                <a:latin typeface="Arial" panose="020B0604020202020204" pitchFamily="34" charset="0"/>
                <a:cs typeface="Arial" panose="020B0604020202020204" pitchFamily="34" charset="0"/>
              </a:rPr>
              <a:t>.</a:t>
            </a:r>
            <a:endParaRPr lang="sl-SI"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63237832"/>
      </p:ext>
    </p:extLst>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lika 4" descr="Rezultat iskanja slik za basketball"/>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06936" y="1133856"/>
            <a:ext cx="2271304" cy="1627632"/>
          </a:xfrm>
          <a:prstGeom prst="rect">
            <a:avLst/>
          </a:prstGeom>
          <a:noFill/>
          <a:ln>
            <a:noFill/>
          </a:ln>
        </p:spPr>
      </p:pic>
      <p:sp>
        <p:nvSpPr>
          <p:cNvPr id="3" name="Označba mesta vsebine 2"/>
          <p:cNvSpPr>
            <a:spLocks noGrp="1"/>
          </p:cNvSpPr>
          <p:nvPr>
            <p:ph idx="1"/>
          </p:nvPr>
        </p:nvSpPr>
        <p:spPr>
          <a:xfrm>
            <a:off x="438912" y="274320"/>
            <a:ext cx="11661648" cy="6583680"/>
          </a:xfrm>
        </p:spPr>
        <p:txBody>
          <a:bodyPr>
            <a:noAutofit/>
          </a:bodyPr>
          <a:lstStyle/>
          <a:p>
            <a:r>
              <a:rPr lang="sl-SI" sz="2400" dirty="0" smtClean="0">
                <a:latin typeface="Arial" panose="020B0604020202020204" pitchFamily="34" charset="0"/>
                <a:cs typeface="Arial" panose="020B0604020202020204" pitchFamily="34" charset="0"/>
              </a:rPr>
              <a:t>Povezovanje </a:t>
            </a:r>
            <a:r>
              <a:rPr lang="sl-SI" sz="2400" b="1" dirty="0" smtClean="0">
                <a:latin typeface="Arial" panose="020B0604020202020204" pitchFamily="34" charset="0"/>
                <a:cs typeface="Arial" panose="020B0604020202020204" pitchFamily="34" charset="0"/>
              </a:rPr>
              <a:t>notranje in zunanje motivacije</a:t>
            </a:r>
            <a:r>
              <a:rPr lang="sl-SI" sz="2400" dirty="0" smtClean="0">
                <a:latin typeface="Arial" panose="020B0604020202020204" pitchFamily="34" charset="0"/>
                <a:cs typeface="Arial" panose="020B0604020202020204" pitchFamily="34" charset="0"/>
              </a:rPr>
              <a:t>: </a:t>
            </a:r>
          </a:p>
          <a:p>
            <a:pPr marL="0" indent="0">
              <a:buNone/>
            </a:pPr>
            <a:r>
              <a:rPr lang="sl-SI" sz="2400" b="1" dirty="0" smtClean="0">
                <a:solidFill>
                  <a:srgbClr val="FF0000"/>
                </a:solidFill>
                <a:latin typeface="Arial" panose="020B0604020202020204" pitchFamily="34" charset="0"/>
                <a:cs typeface="Arial" panose="020B0604020202020204" pitchFamily="34" charset="0"/>
              </a:rPr>
              <a:t>Za kaj se učimo? </a:t>
            </a:r>
            <a:r>
              <a:rPr lang="sl-SI" sz="2400" b="1" dirty="0" smtClean="0">
                <a:solidFill>
                  <a:srgbClr val="00B050"/>
                </a:solidFill>
                <a:latin typeface="Arial" panose="020B0604020202020204" pitchFamily="34" charset="0"/>
                <a:cs typeface="Arial" panose="020B0604020202020204" pitchFamily="34" charset="0"/>
              </a:rPr>
              <a:t>Veselje</a:t>
            </a:r>
            <a:r>
              <a:rPr lang="sl-SI" sz="2400" b="1" dirty="0" smtClean="0">
                <a:solidFill>
                  <a:srgbClr val="FF0000"/>
                </a:solidFill>
                <a:latin typeface="Arial" panose="020B0604020202020204" pitchFamily="34" charset="0"/>
                <a:cs typeface="Arial" panose="020B0604020202020204" pitchFamily="34" charset="0"/>
              </a:rPr>
              <a:t> ali ocene?</a:t>
            </a:r>
          </a:p>
          <a:p>
            <a:r>
              <a:rPr lang="sl-SI" sz="2400" dirty="0" smtClean="0">
                <a:latin typeface="Arial" panose="020B0604020202020204" pitchFamily="34" charset="0"/>
                <a:cs typeface="Arial" panose="020B0604020202020204" pitchFamily="34" charset="0"/>
              </a:rPr>
              <a:t>Cilji </a:t>
            </a:r>
            <a:r>
              <a:rPr lang="sl-SI" sz="2400" dirty="0">
                <a:latin typeface="Arial" panose="020B0604020202020204" pitchFamily="34" charset="0"/>
                <a:cs typeface="Arial" panose="020B0604020202020204" pitchFamily="34" charset="0"/>
              </a:rPr>
              <a:t>obvladovanja </a:t>
            </a:r>
            <a:r>
              <a:rPr lang="sl-SI" sz="2400" dirty="0" smtClean="0">
                <a:latin typeface="Arial" panose="020B0604020202020204" pitchFamily="34" charset="0"/>
                <a:cs typeface="Arial" panose="020B0604020202020204" pitchFamily="34" charset="0"/>
              </a:rPr>
              <a:t>spretnosti se                 </a:t>
            </a:r>
            <a:endParaRPr lang="sl-SI" sz="2400" b="1" dirty="0" smtClean="0">
              <a:latin typeface="Arial" panose="020B0604020202020204" pitchFamily="34" charset="0"/>
              <a:cs typeface="Arial" panose="020B0604020202020204" pitchFamily="34" charset="0"/>
            </a:endParaRPr>
          </a:p>
          <a:p>
            <a:pPr marL="0" indent="0">
              <a:buNone/>
            </a:pPr>
            <a:r>
              <a:rPr lang="sl-SI" sz="2400" dirty="0" smtClean="0">
                <a:latin typeface="Arial" panose="020B0604020202020204" pitchFamily="34" charset="0"/>
                <a:cs typeface="Arial" panose="020B0604020202020204" pitchFamily="34" charset="0"/>
              </a:rPr>
              <a:t>dosegajo s </a:t>
            </a:r>
            <a:r>
              <a:rPr lang="sl-SI" sz="2400" b="1" dirty="0" smtClean="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povezovanjem</a:t>
            </a:r>
            <a:r>
              <a:rPr lang="sl-SI" sz="2400" dirty="0" smtClean="0">
                <a:latin typeface="Arial" panose="020B0604020202020204" pitchFamily="34" charset="0"/>
                <a:cs typeface="Arial" panose="020B0604020202020204" pitchFamily="34" charset="0"/>
              </a:rPr>
              <a:t> </a:t>
            </a:r>
          </a:p>
          <a:p>
            <a:pPr marL="0" indent="0">
              <a:buNone/>
            </a:pPr>
            <a:r>
              <a:rPr lang="sl-SI" sz="2400" b="1" dirty="0" smtClean="0">
                <a:latin typeface="Arial" panose="020B0604020202020204" pitchFamily="34" charset="0"/>
                <a:cs typeface="Arial" panose="020B0604020202020204" pitchFamily="34" charset="0"/>
              </a:rPr>
              <a:t>tekmovalnosti in sodelovanja</a:t>
            </a:r>
            <a:r>
              <a:rPr lang="sl-SI" sz="2400" dirty="0" smtClean="0">
                <a:latin typeface="Arial" panose="020B0604020202020204" pitchFamily="34" charset="0"/>
                <a:cs typeface="Arial" panose="020B0604020202020204" pitchFamily="34" charset="0"/>
              </a:rPr>
              <a:t>. </a:t>
            </a:r>
          </a:p>
          <a:p>
            <a:r>
              <a:rPr lang="sl-SI" sz="2400" dirty="0" smtClean="0">
                <a:latin typeface="Arial" panose="020B0604020202020204" pitchFamily="34" charset="0"/>
                <a:cs typeface="Arial" panose="020B0604020202020204" pitchFamily="34" charset="0"/>
              </a:rPr>
              <a:t>Do vseh otrok imejmo </a:t>
            </a:r>
            <a:r>
              <a:rPr lang="sl-SI" sz="2400" b="1" dirty="0" smtClean="0">
                <a:latin typeface="Arial" panose="020B0604020202020204" pitchFamily="34" charset="0"/>
                <a:cs typeface="Arial" panose="020B0604020202020204" pitchFamily="34" charset="0"/>
              </a:rPr>
              <a:t>visoka pričakovanja</a:t>
            </a:r>
            <a:r>
              <a:rPr lang="sl-SI" sz="2400" dirty="0" smtClean="0">
                <a:latin typeface="Arial" panose="020B0604020202020204" pitchFamily="34" charset="0"/>
                <a:cs typeface="Arial" panose="020B0604020202020204" pitchFamily="34" charset="0"/>
              </a:rPr>
              <a:t>. </a:t>
            </a:r>
          </a:p>
          <a:p>
            <a:pPr marL="0" indent="0">
              <a:buNone/>
            </a:pPr>
            <a:r>
              <a:rPr lang="sl-SI" sz="2400" dirty="0" smtClean="0">
                <a:latin typeface="Arial" panose="020B0604020202020204" pitchFamily="34" charset="0"/>
                <a:cs typeface="Arial" panose="020B0604020202020204" pitchFamily="34" charset="0"/>
              </a:rPr>
              <a:t>Delo z zmožnejšimi dviguje raven znanja </a:t>
            </a:r>
            <a:r>
              <a:rPr lang="sl-SI" sz="2400" b="1" dirty="0" smtClean="0">
                <a:solidFill>
                  <a:srgbClr val="7030A0"/>
                </a:solidFill>
                <a:latin typeface="Arial" panose="020B0604020202020204" pitchFamily="34" charset="0"/>
                <a:cs typeface="Arial" panose="020B0604020202020204" pitchFamily="34" charset="0"/>
              </a:rPr>
              <a:t>vseh</a:t>
            </a:r>
            <a:r>
              <a:rPr lang="sl-SI" sz="2400" dirty="0" smtClean="0">
                <a:latin typeface="Arial" panose="020B0604020202020204" pitchFamily="34" charset="0"/>
                <a:cs typeface="Arial" panose="020B0604020202020204" pitchFamily="34" charset="0"/>
              </a:rPr>
              <a:t>. </a:t>
            </a:r>
          </a:p>
          <a:p>
            <a:pPr marL="0" indent="0">
              <a:buNone/>
            </a:pPr>
            <a:r>
              <a:rPr lang="sl-SI" sz="2400" dirty="0" smtClean="0">
                <a:latin typeface="Arial" panose="020B0604020202020204" pitchFamily="34" charset="0"/>
                <a:cs typeface="Arial" panose="020B0604020202020204" pitchFamily="34" charset="0"/>
              </a:rPr>
              <a:t>Zahtevna šola je tudi </a:t>
            </a:r>
            <a:r>
              <a:rPr lang="sl-SI" sz="2400" b="1" dirty="0" smtClean="0">
                <a:solidFill>
                  <a:srgbClr val="7030A0"/>
                </a:solidFill>
                <a:latin typeface="Arial" panose="020B0604020202020204" pitchFamily="34" charset="0"/>
                <a:cs typeface="Arial" panose="020B0604020202020204" pitchFamily="34" charset="0"/>
              </a:rPr>
              <a:t>bolj pravična</a:t>
            </a:r>
            <a:r>
              <a:rPr lang="sl-SI" sz="2400" dirty="0" smtClean="0">
                <a:latin typeface="Arial" panose="020B0604020202020204" pitchFamily="34" charset="0"/>
                <a:cs typeface="Arial" panose="020B0604020202020204" pitchFamily="34" charset="0"/>
              </a:rPr>
              <a:t>. </a:t>
            </a:r>
          </a:p>
          <a:p>
            <a:r>
              <a:rPr lang="sl-SI" sz="2400" dirty="0" smtClean="0">
                <a:latin typeface="Arial" panose="020B0604020202020204" pitchFamily="34" charset="0"/>
                <a:cs typeface="Arial" panose="020B0604020202020204" pitchFamily="34" charset="0"/>
              </a:rPr>
              <a:t>Cilji obravnave naj bodo </a:t>
            </a:r>
            <a:r>
              <a:rPr lang="sl-SI" sz="2400" b="1" dirty="0" smtClean="0">
                <a:latin typeface="Arial" panose="020B0604020202020204" pitchFamily="34" charset="0"/>
                <a:cs typeface="Arial" panose="020B0604020202020204" pitchFamily="34" charset="0"/>
              </a:rPr>
              <a:t>konkretni</a:t>
            </a:r>
            <a:r>
              <a:rPr lang="sl-SI" sz="2400" dirty="0" smtClean="0">
                <a:latin typeface="Arial" panose="020B0604020202020204" pitchFamily="34" charset="0"/>
                <a:cs typeface="Arial" panose="020B0604020202020204" pitchFamily="34" charset="0"/>
              </a:rPr>
              <a:t>, kratkoročno uresničljivi, jasni</a:t>
            </a:r>
          </a:p>
          <a:p>
            <a:pPr marL="0" indent="0">
              <a:buNone/>
            </a:pPr>
            <a:r>
              <a:rPr lang="sl-SI" sz="2400" dirty="0" smtClean="0">
                <a:latin typeface="Arial" panose="020B0604020202020204" pitchFamily="34" charset="0"/>
                <a:cs typeface="Arial" panose="020B0604020202020204" pitchFamily="34" charset="0"/>
              </a:rPr>
              <a:t>in zmerno zahtevni.</a:t>
            </a:r>
          </a:p>
          <a:p>
            <a:r>
              <a:rPr lang="sl-SI" sz="2400" dirty="0" smtClean="0">
                <a:latin typeface="Arial" panose="020B0604020202020204" pitchFamily="34" charset="0"/>
                <a:cs typeface="Arial" panose="020B0604020202020204" pitchFamily="34" charset="0"/>
              </a:rPr>
              <a:t>Učenje je povezano z </a:t>
            </a:r>
            <a:r>
              <a:rPr lang="sl-SI" sz="2400" b="1" dirty="0" smtClean="0">
                <a:latin typeface="Arial" panose="020B0604020202020204" pitchFamily="34" charset="0"/>
                <a:cs typeface="Arial" panose="020B0604020202020204" pitchFamily="34" charset="0"/>
              </a:rPr>
              <a:t>okoljem</a:t>
            </a:r>
            <a:r>
              <a:rPr lang="sl-SI" sz="2400" dirty="0" smtClean="0">
                <a:latin typeface="Arial" panose="020B0604020202020204" pitchFamily="34" charset="0"/>
                <a:cs typeface="Arial" panose="020B0604020202020204" pitchFamily="34" charset="0"/>
              </a:rPr>
              <a:t>, spoznati je torej treba kulturno</a:t>
            </a:r>
          </a:p>
          <a:p>
            <a:pPr marL="0" indent="0">
              <a:buNone/>
            </a:pPr>
            <a:r>
              <a:rPr lang="sl-SI" sz="2400" dirty="0" smtClean="0">
                <a:latin typeface="Arial" panose="020B0604020202020204" pitchFamily="34" charset="0"/>
                <a:cs typeface="Arial" panose="020B0604020202020204" pitchFamily="34" charset="0"/>
              </a:rPr>
              <a:t>ozadje otrok in družin, iz katerih prihajajo – </a:t>
            </a:r>
            <a:r>
              <a:rPr lang="sl-SI" sz="2400" b="1" dirty="0" smtClean="0">
                <a:solidFill>
                  <a:srgbClr val="7030A0"/>
                </a:solidFill>
                <a:latin typeface="Arial" panose="020B0604020202020204" pitchFamily="34" charset="0"/>
                <a:cs typeface="Arial" panose="020B0604020202020204" pitchFamily="34" charset="0"/>
              </a:rPr>
              <a:t>a tudi pomen </a:t>
            </a:r>
            <a:r>
              <a:rPr lang="sl-SI" sz="2400" b="1" dirty="0" err="1" smtClean="0">
                <a:solidFill>
                  <a:srgbClr val="7030A0"/>
                </a:solidFill>
                <a:latin typeface="Arial" panose="020B0604020202020204" pitchFamily="34" charset="0"/>
                <a:cs typeface="Arial" panose="020B0604020202020204" pitchFamily="34" charset="0"/>
              </a:rPr>
              <a:t>inkulturacije</a:t>
            </a:r>
            <a:r>
              <a:rPr lang="sl-SI" sz="2400" b="1" dirty="0" smtClean="0">
                <a:latin typeface="Arial" panose="020B0604020202020204" pitchFamily="34" charset="0"/>
                <a:cs typeface="Arial" panose="020B0604020202020204" pitchFamily="34" charset="0"/>
              </a:rPr>
              <a:t>. </a:t>
            </a:r>
          </a:p>
          <a:p>
            <a:pPr marL="0" indent="0">
              <a:buNone/>
            </a:pPr>
            <a:endParaRPr lang="sl-SI" sz="2400" dirty="0"/>
          </a:p>
        </p:txBody>
      </p:sp>
      <p:cxnSp>
        <p:nvCxnSpPr>
          <p:cNvPr id="6" name="Raven povezovalnik 5"/>
          <p:cNvCxnSpPr/>
          <p:nvPr/>
        </p:nvCxnSpPr>
        <p:spPr>
          <a:xfrm>
            <a:off x="4745736" y="768096"/>
            <a:ext cx="539496" cy="448056"/>
          </a:xfrm>
          <a:prstGeom prst="line">
            <a:avLst/>
          </a:prstGeom>
        </p:spPr>
        <p:style>
          <a:lnRef idx="3">
            <a:schemeClr val="dk1"/>
          </a:lnRef>
          <a:fillRef idx="0">
            <a:schemeClr val="dk1"/>
          </a:fillRef>
          <a:effectRef idx="2">
            <a:schemeClr val="dk1"/>
          </a:effectRef>
          <a:fontRef idx="minor">
            <a:schemeClr val="tx1"/>
          </a:fontRef>
        </p:style>
      </p:cxnSp>
      <p:cxnSp>
        <p:nvCxnSpPr>
          <p:cNvPr id="7" name="Raven povezovalnik 6"/>
          <p:cNvCxnSpPr/>
          <p:nvPr/>
        </p:nvCxnSpPr>
        <p:spPr>
          <a:xfrm flipH="1">
            <a:off x="4815840" y="768096"/>
            <a:ext cx="469392" cy="509016"/>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320492204"/>
      </p:ext>
    </p:extLst>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1_Officeova tema">
  <a:themeElements>
    <a:clrScheme name="Pisarn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isarna">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ova tema">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197</TotalTime>
  <Words>1163</Words>
  <Application>Microsoft Office PowerPoint</Application>
  <PresentationFormat>Po meri</PresentationFormat>
  <Paragraphs>198</Paragraphs>
  <Slides>15</Slides>
  <Notes>0</Notes>
  <HiddenSlides>0</HiddenSlides>
  <MMClips>0</MMClips>
  <ScaleCrop>false</ScaleCrop>
  <HeadingPairs>
    <vt:vector size="4" baseType="variant">
      <vt:variant>
        <vt:lpstr>Tema</vt:lpstr>
      </vt:variant>
      <vt:variant>
        <vt:i4>2</vt:i4>
      </vt:variant>
      <vt:variant>
        <vt:lpstr>Naslovi diapozitivov</vt:lpstr>
      </vt:variant>
      <vt:variant>
        <vt:i4>15</vt:i4>
      </vt:variant>
    </vt:vector>
  </HeadingPairs>
  <TitlesOfParts>
    <vt:vector size="17" baseType="lpstr">
      <vt:lpstr>1_Officeova tema</vt:lpstr>
      <vt:lpstr>Officeova tema</vt:lpstr>
      <vt:lpstr> Igor Saksida, Pedagoška fakulteta, UL, UP Bujta repa s šalšo in origanom Bralne motivacije, znanje in ustvarjalnost </vt:lpstr>
      <vt:lpstr>Raznovrstnost in povezanost bralne motivacije</vt:lpstr>
      <vt:lpstr>Pismenost: stališča, strategije in repertoar</vt:lpstr>
      <vt:lpstr>„Če nimaš ničesar v glavi, tudi ustvarjalen ne moreš biti.“ (J. Ferbar)</vt:lpstr>
      <vt:lpstr>O3: “Ne vem več sploh, če jaz delam rap ali on dela mene.“</vt:lpstr>
      <vt:lpstr>PIRLS 2016</vt:lpstr>
      <vt:lpstr>PowerPointova predstavitev</vt:lpstr>
      <vt:lpstr>Skupna izhodišča učenja in poučevanja</vt:lpstr>
      <vt:lpstr>PowerPointova predstavitev</vt:lpstr>
      <vt:lpstr>PowerPointova predstavitev</vt:lpstr>
      <vt:lpstr>Dialog in humor: uspeh zagotovljen …</vt:lpstr>
      <vt:lpstr>Knjiga v škatli:  branje + izdelek + predstavitev = motivacija3  (OŠ Bežigrad, mentorica: Lara Rebrica) </vt:lpstr>
      <vt:lpstr>Da se pri glasbi ne da razvijati bralne pismenosti?   Dajte no … Le malo domišljije, prosim. </vt:lpstr>
      <vt:lpstr>NPZ naj bo zahtevno in naj vpliva na pouk!</vt:lpstr>
      <vt:lpstr>PowerPointova predstavitev</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Igor Saksida, Pedagoška fakulteta, UL, UP Bujta repa s šalšo in origanom Bralne motivacije, znanje in ustvarjalnost</dc:title>
  <dc:creator>saksida</dc:creator>
  <cp:lastModifiedBy>Marija Lampret</cp:lastModifiedBy>
  <cp:revision>31</cp:revision>
  <dcterms:created xsi:type="dcterms:W3CDTF">2018-01-11T18:37:25Z</dcterms:created>
  <dcterms:modified xsi:type="dcterms:W3CDTF">2018-04-03T06:01:46Z</dcterms:modified>
</cp:coreProperties>
</file>