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5" r:id="rId18"/>
    <p:sldId id="274" r:id="rId19"/>
    <p:sldId id="275" r:id="rId20"/>
    <p:sldId id="276" r:id="rId21"/>
    <p:sldId id="278" r:id="rId22"/>
    <p:sldId id="277" r:id="rId23"/>
    <p:sldId id="280" r:id="rId24"/>
    <p:sldId id="282" r:id="rId25"/>
    <p:sldId id="279" r:id="rId26"/>
    <p:sldId id="281" r:id="rId27"/>
    <p:sldId id="283" r:id="rId28"/>
    <p:sldId id="284" r:id="rId29"/>
    <p:sldId id="286" r:id="rId3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454BF-A5A9-4375-B190-3449421FE588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D5598-2B15-46CB-8735-4100C22F20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456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D5598-2B15-46CB-8735-4100C22F20A4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837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CA71-73AC-4E0D-BB27-0CDCC42A456D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8C29-135C-40A9-8761-EA9F248969E2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CA71-73AC-4E0D-BB27-0CDCC42A456D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8C29-135C-40A9-8761-EA9F248969E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CA71-73AC-4E0D-BB27-0CDCC42A456D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8C29-135C-40A9-8761-EA9F248969E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CA71-73AC-4E0D-BB27-0CDCC42A456D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8C29-135C-40A9-8761-EA9F248969E2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CA71-73AC-4E0D-BB27-0CDCC42A456D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8C29-135C-40A9-8761-EA9F248969E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CA71-73AC-4E0D-BB27-0CDCC42A456D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8C29-135C-40A9-8761-EA9F248969E2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CA71-73AC-4E0D-BB27-0CDCC42A456D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8C29-135C-40A9-8761-EA9F248969E2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CA71-73AC-4E0D-BB27-0CDCC42A456D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8C29-135C-40A9-8761-EA9F248969E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CA71-73AC-4E0D-BB27-0CDCC42A456D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8C29-135C-40A9-8761-EA9F248969E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CA71-73AC-4E0D-BB27-0CDCC42A456D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8C29-135C-40A9-8761-EA9F248969E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CA71-73AC-4E0D-BB27-0CDCC42A456D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8C29-135C-40A9-8761-EA9F248969E2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E3CA71-73AC-4E0D-BB27-0CDCC42A456D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6B8C29-135C-40A9-8761-EA9F248969E2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63688" y="1628800"/>
            <a:ext cx="6048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sz="2400" dirty="0" smtClean="0"/>
          </a:p>
          <a:p>
            <a:pPr algn="ctr"/>
            <a:endParaRPr lang="sl-SI" sz="2400" dirty="0"/>
          </a:p>
          <a:p>
            <a:pPr algn="ctr"/>
            <a:endParaRPr lang="sl-SI" sz="2400" dirty="0" smtClean="0"/>
          </a:p>
          <a:p>
            <a:pPr algn="ctr"/>
            <a:endParaRPr lang="sl-SI" sz="2400" dirty="0"/>
          </a:p>
          <a:p>
            <a:pPr algn="ctr"/>
            <a:endParaRPr lang="sl-SI" sz="2400" dirty="0" smtClean="0"/>
          </a:p>
          <a:p>
            <a:pPr algn="ctr"/>
            <a:endParaRPr lang="sl-SI" sz="2400" dirty="0" smtClean="0"/>
          </a:p>
          <a:p>
            <a:pPr algn="ctr"/>
            <a:endParaRPr lang="sl-SI" sz="2400" dirty="0"/>
          </a:p>
          <a:p>
            <a:pPr algn="ctr"/>
            <a:r>
              <a:rPr lang="sl-SI" sz="2400" dirty="0" smtClean="0"/>
              <a:t>Mateja </a:t>
            </a:r>
            <a:r>
              <a:rPr lang="sl-SI" sz="2400" dirty="0"/>
              <a:t>Hočevar Gregorič</a:t>
            </a:r>
          </a:p>
          <a:p>
            <a:pPr algn="ctr"/>
            <a:r>
              <a:rPr lang="sl-SI" sz="2400" dirty="0" smtClean="0"/>
              <a:t>Laško, 7. 3. 2020</a:t>
            </a:r>
          </a:p>
          <a:p>
            <a:pPr algn="ctr"/>
            <a:r>
              <a:rPr lang="sl-SI" sz="2400" dirty="0" smtClean="0"/>
              <a:t>Bled, 21. 3. 2020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539552" y="476672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3600" dirty="0" smtClean="0"/>
          </a:p>
          <a:p>
            <a:endParaRPr lang="sl-SI" sz="3600" dirty="0"/>
          </a:p>
          <a:p>
            <a:pPr algn="ctr"/>
            <a:r>
              <a:rPr lang="sl-SI" sz="4000" dirty="0" smtClean="0"/>
              <a:t>KAKO V POUK SLOVENŠČINE VKLJUČEVATI BRALNE UČNE STRATEGIJE?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39512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395536" y="692696"/>
            <a:ext cx="81369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/>
              <a:t>b) </a:t>
            </a:r>
            <a:r>
              <a:rPr lang="sl-SI" sz="2800" u="sng" dirty="0" smtClean="0"/>
              <a:t>Hierarhična pojmovna mreža</a:t>
            </a:r>
            <a:endParaRPr lang="sl-SI" sz="2800" u="sng" dirty="0"/>
          </a:p>
          <a:p>
            <a:r>
              <a:rPr lang="sl-SI" sz="2800" dirty="0"/>
              <a:t>- uporabljamo jo, kadar podatke delimo na pomensko širše oz. ožje </a:t>
            </a:r>
          </a:p>
          <a:p>
            <a:r>
              <a:rPr lang="sl-SI" sz="2800" dirty="0"/>
              <a:t>- rišemo jo navzdol, pojmi so si v hierarhičnem razmerju, zato tudi tako ime </a:t>
            </a:r>
          </a:p>
          <a:p>
            <a:r>
              <a:rPr lang="sl-SI" sz="2800" dirty="0"/>
              <a:t>- na povezave </a:t>
            </a:r>
            <a:r>
              <a:rPr lang="sl-SI" sz="2800" dirty="0" smtClean="0"/>
              <a:t>lahko pišemo </a:t>
            </a:r>
            <a:r>
              <a:rPr lang="sl-SI" sz="2800" dirty="0"/>
              <a:t>glagole ali druge ključne besede</a:t>
            </a:r>
          </a:p>
          <a:p>
            <a:r>
              <a:rPr lang="sl-SI" sz="2800" dirty="0" smtClean="0"/>
              <a:t>- pojme </a:t>
            </a:r>
            <a:r>
              <a:rPr lang="sl-SI" sz="2800" dirty="0"/>
              <a:t>členimo poljubno </a:t>
            </a:r>
            <a:r>
              <a:rPr lang="sl-SI" sz="2800" dirty="0" smtClean="0"/>
              <a:t>dolgo</a:t>
            </a:r>
          </a:p>
          <a:p>
            <a:pPr marL="457200" indent="-457200">
              <a:buFontTx/>
              <a:buChar char="-"/>
            </a:pPr>
            <a:endParaRPr lang="sl-SI" sz="2800" dirty="0"/>
          </a:p>
          <a:p>
            <a:r>
              <a:rPr lang="sl-SI" sz="2800" dirty="0" smtClean="0"/>
              <a:t>Primer: Lastna imena, Slovenščina 7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4741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18849" r="40157" b="19656"/>
          <a:stretch/>
        </p:blipFill>
        <p:spPr bwMode="auto">
          <a:xfrm>
            <a:off x="611560" y="210043"/>
            <a:ext cx="7795667" cy="577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3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24405" r="55713" b="17460"/>
          <a:stretch/>
        </p:blipFill>
        <p:spPr bwMode="auto">
          <a:xfrm>
            <a:off x="1115616" y="156032"/>
            <a:ext cx="6449028" cy="638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323527" y="188640"/>
            <a:ext cx="80836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 err="1"/>
              <a:t>Paukova</a:t>
            </a:r>
            <a:r>
              <a:rPr lang="sl-SI" sz="2800" b="1" dirty="0"/>
              <a:t> strategija</a:t>
            </a:r>
            <a:endParaRPr lang="sl-SI" sz="2800" dirty="0"/>
          </a:p>
          <a:p>
            <a:r>
              <a:rPr lang="sl-SI" sz="2800" dirty="0"/>
              <a:t>– verjetno najbolj uporabna strategija, ki je učinkovita pri delu z daljšimi besedili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t="29165" r="33298" b="21232"/>
          <a:stretch/>
        </p:blipFill>
        <p:spPr bwMode="auto">
          <a:xfrm>
            <a:off x="156130" y="1573636"/>
            <a:ext cx="8736349" cy="409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9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21429" r="32571" b="9066"/>
          <a:stretch/>
        </p:blipFill>
        <p:spPr bwMode="auto">
          <a:xfrm>
            <a:off x="121460" y="332656"/>
            <a:ext cx="8651686" cy="563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1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" t="18849" r="33555" b="6249"/>
          <a:stretch/>
        </p:blipFill>
        <p:spPr bwMode="auto">
          <a:xfrm>
            <a:off x="441100" y="417065"/>
            <a:ext cx="7803307" cy="56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6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79513" y="260648"/>
            <a:ext cx="8711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/>
              <a:t>Brižinski </a:t>
            </a:r>
            <a:r>
              <a:rPr lang="sl-SI" sz="2800" b="1" dirty="0" smtClean="0"/>
              <a:t>spomeniki, 9. r.</a:t>
            </a:r>
            <a:endParaRPr lang="sl-SI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t="17658" r="29306" b="6250"/>
          <a:stretch/>
        </p:blipFill>
        <p:spPr bwMode="auto">
          <a:xfrm>
            <a:off x="279227" y="908720"/>
            <a:ext cx="7964228" cy="556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8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79513" y="260648"/>
            <a:ext cx="87119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/>
              <a:t>Brižinski </a:t>
            </a:r>
            <a:r>
              <a:rPr lang="sl-SI" sz="2800" b="1" dirty="0" smtClean="0"/>
              <a:t>spomeniki, 9. r.</a:t>
            </a:r>
          </a:p>
          <a:p>
            <a:endParaRPr lang="sl-SI" sz="2800" b="1" dirty="0"/>
          </a:p>
          <a:p>
            <a:r>
              <a:rPr lang="sl-SI" sz="2800" b="1" dirty="0" smtClean="0"/>
              <a:t>Povzetek</a:t>
            </a:r>
            <a:endParaRPr lang="sl-SI" sz="2800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" t="17063" r="27044" b="63691"/>
          <a:stretch/>
        </p:blipFill>
        <p:spPr bwMode="auto">
          <a:xfrm>
            <a:off x="331869" y="2204864"/>
            <a:ext cx="8407227" cy="127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7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395537" y="404664"/>
            <a:ext cx="80116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 smtClean="0"/>
              <a:t>VŽN (Kaj </a:t>
            </a:r>
            <a:r>
              <a:rPr lang="sl-SI" sz="2800" b="1" dirty="0" smtClean="0">
                <a:solidFill>
                  <a:srgbClr val="FF0000"/>
                </a:solidFill>
              </a:rPr>
              <a:t>v</a:t>
            </a:r>
            <a:r>
              <a:rPr lang="sl-SI" sz="2800" b="1" dirty="0" smtClean="0"/>
              <a:t>em? Kaj </a:t>
            </a:r>
            <a:r>
              <a:rPr lang="sl-SI" sz="2800" b="1" dirty="0" smtClean="0">
                <a:solidFill>
                  <a:srgbClr val="FF0000"/>
                </a:solidFill>
              </a:rPr>
              <a:t>ž</a:t>
            </a:r>
            <a:r>
              <a:rPr lang="sl-SI" sz="2800" b="1" dirty="0" smtClean="0"/>
              <a:t>elim izvedeti? Kaj sem se </a:t>
            </a:r>
            <a:r>
              <a:rPr lang="sl-SI" sz="2800" b="1" dirty="0" smtClean="0">
                <a:solidFill>
                  <a:srgbClr val="FF0000"/>
                </a:solidFill>
              </a:rPr>
              <a:t>n</a:t>
            </a:r>
            <a:r>
              <a:rPr lang="sl-SI" sz="2800" b="1" dirty="0" smtClean="0"/>
              <a:t>aučil?)</a:t>
            </a:r>
            <a:endParaRPr lang="sl-SI" sz="2800" dirty="0"/>
          </a:p>
          <a:p>
            <a:r>
              <a:rPr lang="sl-SI" sz="2800" dirty="0"/>
              <a:t>– uporabljamo jo lahko za različne namene, npr. za priklic predznanja, pred obravnavo nove snovi, pred branjem in po branju literarnega besedila ipd.</a:t>
            </a:r>
          </a:p>
          <a:p>
            <a:r>
              <a:rPr lang="sl-SI" sz="2800" dirty="0"/>
              <a:t>– njena prednost je, da je primerna za celoten razred, ker lahko pri njenem oblikovanju sodelujejo </a:t>
            </a:r>
            <a:r>
              <a:rPr lang="sl-SI" sz="2800" dirty="0" smtClean="0"/>
              <a:t>vsi</a:t>
            </a:r>
          </a:p>
          <a:p>
            <a:r>
              <a:rPr lang="sl-SI" sz="2800" dirty="0" smtClean="0"/>
              <a:t>- </a:t>
            </a:r>
            <a:r>
              <a:rPr lang="sl-SI" sz="2800" dirty="0"/>
              <a:t>d</a:t>
            </a:r>
            <a:r>
              <a:rPr lang="sl-SI" sz="2800" dirty="0" smtClean="0"/>
              <a:t>o izraza pridejo želje, vprašanja, ideje, predlogi učencev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5202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31150" r="25147" b="17857"/>
          <a:stretch/>
        </p:blipFill>
        <p:spPr bwMode="auto">
          <a:xfrm>
            <a:off x="272312" y="1138988"/>
            <a:ext cx="8480974" cy="473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467544" y="476672"/>
            <a:ext cx="3883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Učni sklop: Basen, 7. r.</a:t>
            </a:r>
          </a:p>
        </p:txBody>
      </p:sp>
    </p:spTree>
    <p:extLst>
      <p:ext uri="{BB962C8B-B14F-4D97-AF65-F5344CB8AC3E}">
        <p14:creationId xmlns:p14="http://schemas.microsoft.com/office/powerpoint/2010/main" val="5131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755575" y="836712"/>
            <a:ext cx="76516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 smtClean="0"/>
              <a:t>ZAKAJ PRAV BRALNE UČNE STRATEGIJE?</a:t>
            </a:r>
          </a:p>
          <a:p>
            <a:endParaRPr lang="sl-SI" sz="2800" dirty="0"/>
          </a:p>
          <a:p>
            <a:r>
              <a:rPr lang="sl-SI" sz="2800" dirty="0"/>
              <a:t>– v samostojnem delovnem zvezku </a:t>
            </a:r>
            <a:r>
              <a:rPr lang="sl-SI" sz="2800" dirty="0" smtClean="0"/>
              <a:t>MK za </a:t>
            </a:r>
            <a:r>
              <a:rPr lang="sl-SI" sz="2800" dirty="0"/>
              <a:t>7. razred je na koncu </a:t>
            </a:r>
            <a:r>
              <a:rPr lang="sl-SI" sz="2800" dirty="0" smtClean="0"/>
              <a:t>II. dela dodano </a:t>
            </a:r>
            <a:r>
              <a:rPr lang="sl-SI" sz="2800" dirty="0"/>
              <a:t>poglavje o </a:t>
            </a:r>
            <a:r>
              <a:rPr lang="sl-SI" sz="2800" dirty="0" smtClean="0"/>
              <a:t>uporabi nekaterih BUS; lani so bile na seminarju samo omenjene</a:t>
            </a:r>
          </a:p>
          <a:p>
            <a:r>
              <a:rPr lang="sl-SI" sz="2800" dirty="0" smtClean="0"/>
              <a:t>– </a:t>
            </a:r>
            <a:r>
              <a:rPr lang="sl-SI" sz="2800" dirty="0"/>
              <a:t>za seminarje </a:t>
            </a:r>
            <a:r>
              <a:rPr lang="sl-SI" sz="2800" dirty="0" smtClean="0"/>
              <a:t>iščem(o) </a:t>
            </a:r>
            <a:r>
              <a:rPr lang="sl-SI" sz="2800" dirty="0"/>
              <a:t>uporabne teme in uporaba BUS se zdi taka, </a:t>
            </a:r>
            <a:r>
              <a:rPr lang="sl-SI" sz="2800" dirty="0" smtClean="0"/>
              <a:t>saj učencem </a:t>
            </a:r>
            <a:r>
              <a:rPr lang="sl-SI" sz="2800" dirty="0"/>
              <a:t>ne </a:t>
            </a:r>
            <a:r>
              <a:rPr lang="sl-SI" sz="2800" dirty="0" smtClean="0"/>
              <a:t>pomaga le </a:t>
            </a:r>
            <a:r>
              <a:rPr lang="sl-SI" sz="2800" dirty="0"/>
              <a:t>pri slovenščini, ampak </a:t>
            </a:r>
            <a:r>
              <a:rPr lang="sl-SI" sz="2800" dirty="0" smtClean="0"/>
              <a:t>tudi pri drugih predmetih, kjer delajo z besedili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0228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395536" y="260649"/>
            <a:ext cx="83776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/>
              <a:t>Časovni trak</a:t>
            </a:r>
          </a:p>
          <a:p>
            <a:r>
              <a:rPr lang="sl-SI" sz="2800" dirty="0"/>
              <a:t>– uporabljamo ga, kadar imamo pojme, ki jih lahko uvrstimo v časovno </a:t>
            </a:r>
            <a:r>
              <a:rPr lang="sl-SI" sz="2800" dirty="0" smtClean="0"/>
              <a:t>zaporedje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" t="25794" r="30726" b="14361"/>
          <a:stretch/>
        </p:blipFill>
        <p:spPr bwMode="auto">
          <a:xfrm>
            <a:off x="251520" y="1645644"/>
            <a:ext cx="8331200" cy="43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1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31746" r="27268" b="23016"/>
          <a:stretch/>
        </p:blipFill>
        <p:spPr bwMode="auto">
          <a:xfrm>
            <a:off x="401536" y="1052736"/>
            <a:ext cx="8255186" cy="417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7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0635" r="25817" b="11111"/>
          <a:stretch/>
        </p:blipFill>
        <p:spPr bwMode="auto">
          <a:xfrm>
            <a:off x="771465" y="307503"/>
            <a:ext cx="7269844" cy="556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7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395536" y="404665"/>
            <a:ext cx="83776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/>
              <a:t>Ribja kost</a:t>
            </a:r>
          </a:p>
          <a:p>
            <a:r>
              <a:rPr lang="sl-SI" sz="2800" dirty="0"/>
              <a:t>– uporabljamo jo za prikazovanje vzročno-posledičnih (tudi pogojno-posledičnih) razmerij</a:t>
            </a:r>
          </a:p>
          <a:p>
            <a:r>
              <a:rPr lang="sl-SI" sz="2800" dirty="0"/>
              <a:t>– za navajanje protislovnih pojmov (npr. dobre, slabe lastnosti; prednosti, slabosti)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36246" r="30503" b="9067"/>
          <a:stretch/>
        </p:blipFill>
        <p:spPr bwMode="auto">
          <a:xfrm>
            <a:off x="395536" y="2626597"/>
            <a:ext cx="8098971" cy="40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8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21406" r="29896" b="37072"/>
          <a:stretch/>
        </p:blipFill>
        <p:spPr bwMode="auto">
          <a:xfrm>
            <a:off x="232373" y="404664"/>
            <a:ext cx="8540774" cy="303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" t="17262" r="25929" b="49801"/>
          <a:stretch/>
        </p:blipFill>
        <p:spPr bwMode="auto">
          <a:xfrm>
            <a:off x="0" y="4005064"/>
            <a:ext cx="9202057" cy="240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7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323528" y="404664"/>
            <a:ext cx="844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 err="1"/>
              <a:t>Vennov</a:t>
            </a:r>
            <a:r>
              <a:rPr lang="sl-SI" sz="2800" b="1" dirty="0"/>
              <a:t> diagram</a:t>
            </a:r>
          </a:p>
          <a:p>
            <a:r>
              <a:rPr lang="sl-SI" sz="2800" dirty="0"/>
              <a:t>– uporabimo vedno, kadar lahko kaj primerjamo oz. iščemo razlike</a:t>
            </a:r>
          </a:p>
          <a:p>
            <a:r>
              <a:rPr lang="sl-SI" sz="2800" dirty="0"/>
              <a:t>– čeprav je na videz povsem matematični pojem, je uporaben tudi drugod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t="40873" r="48240" b="35516"/>
          <a:stretch/>
        </p:blipFill>
        <p:spPr bwMode="auto">
          <a:xfrm>
            <a:off x="309132" y="3212976"/>
            <a:ext cx="840677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3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t="18849" r="31730" b="15873"/>
          <a:stretch/>
        </p:blipFill>
        <p:spPr bwMode="auto">
          <a:xfrm>
            <a:off x="467544" y="836712"/>
            <a:ext cx="8069943" cy="477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0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3" t="41268" r="35264" b="14503"/>
          <a:stretch/>
        </p:blipFill>
        <p:spPr bwMode="auto">
          <a:xfrm>
            <a:off x="467544" y="215424"/>
            <a:ext cx="8331607" cy="566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4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9" t="23413" r="33270" b="29167"/>
          <a:stretch/>
        </p:blipFill>
        <p:spPr bwMode="auto">
          <a:xfrm>
            <a:off x="395536" y="611815"/>
            <a:ext cx="8138864" cy="511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2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5" t="33532" r="48909" b="25992"/>
          <a:stretch/>
        </p:blipFill>
        <p:spPr bwMode="auto">
          <a:xfrm>
            <a:off x="4173218" y="2636912"/>
            <a:ext cx="3135086" cy="296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115616" y="83671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dirty="0" smtClean="0"/>
              <a:t>HVALA ZA VAŠO POZORNOST.</a:t>
            </a:r>
            <a:endParaRPr lang="sl-SI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16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611559" y="692697"/>
            <a:ext cx="756084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 smtClean="0"/>
              <a:t>IZHODIŠČE</a:t>
            </a:r>
          </a:p>
          <a:p>
            <a:endParaRPr lang="sl-SI" sz="2800" dirty="0"/>
          </a:p>
          <a:p>
            <a:r>
              <a:rPr lang="sl-SI" sz="2800" dirty="0"/>
              <a:t>Sonja Pečjak, Ana Gradišar, </a:t>
            </a:r>
            <a:r>
              <a:rPr lang="sl-SI" sz="2800" b="1" dirty="0"/>
              <a:t>Bralne učne strategije</a:t>
            </a:r>
            <a:r>
              <a:rPr lang="sl-SI" sz="2800" dirty="0"/>
              <a:t>, Zavod RS za šolstvo, 2015 </a:t>
            </a:r>
            <a:r>
              <a:rPr lang="sl-SI" sz="2800" dirty="0" smtClean="0"/>
              <a:t>(druga </a:t>
            </a:r>
            <a:r>
              <a:rPr lang="sl-SI" sz="2800" dirty="0"/>
              <a:t>in razširjena izdaja</a:t>
            </a:r>
            <a:r>
              <a:rPr lang="sl-SI" sz="2800" dirty="0" smtClean="0"/>
              <a:t>)</a:t>
            </a:r>
          </a:p>
          <a:p>
            <a:endParaRPr lang="sl-SI" sz="2800" dirty="0"/>
          </a:p>
          <a:p>
            <a:r>
              <a:rPr lang="sl-SI" sz="2800" b="1" dirty="0" smtClean="0"/>
              <a:t>KAJ SO BRALNE UČNE STRATEGIJE?</a:t>
            </a:r>
            <a:endParaRPr lang="sl-SI" sz="2800" dirty="0"/>
          </a:p>
          <a:p>
            <a:r>
              <a:rPr lang="sl-SI" sz="2800" dirty="0"/>
              <a:t>-</a:t>
            </a:r>
            <a:r>
              <a:rPr lang="sl-SI" sz="2800" dirty="0" smtClean="0"/>
              <a:t> V </a:t>
            </a:r>
            <a:r>
              <a:rPr lang="sl-SI" sz="2800" dirty="0"/>
              <a:t>najširšem smislu vse strategije, ki jih uporabljamo, kadar je branje v funkciji učenja.</a:t>
            </a:r>
          </a:p>
          <a:p>
            <a:r>
              <a:rPr lang="sl-SI" sz="2800" dirty="0" smtClean="0"/>
              <a:t>- Avtorici </a:t>
            </a:r>
            <a:r>
              <a:rPr lang="sl-SI" sz="2800" dirty="0"/>
              <a:t>jih v knjigi </a:t>
            </a:r>
            <a:r>
              <a:rPr lang="sl-SI" sz="2800" dirty="0" smtClean="0"/>
              <a:t>natančno razvrščata, vse pa služijo istemu končnemu namenu: lažjemu in kakovostnejšemu učenju. </a:t>
            </a:r>
          </a:p>
        </p:txBody>
      </p:sp>
    </p:spTree>
    <p:extLst>
      <p:ext uri="{BB962C8B-B14F-4D97-AF65-F5344CB8AC3E}">
        <p14:creationId xmlns:p14="http://schemas.microsoft.com/office/powerpoint/2010/main" val="2332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539551" y="476672"/>
            <a:ext cx="750175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/>
              <a:t>Miselni vzorec</a:t>
            </a:r>
            <a:endParaRPr lang="sl-SI" sz="2800" dirty="0"/>
          </a:p>
          <a:p>
            <a:r>
              <a:rPr lang="sl-SI" sz="2800" dirty="0" smtClean="0"/>
              <a:t>- pri nas najbolj </a:t>
            </a:r>
            <a:r>
              <a:rPr lang="sl-SI" sz="2800" dirty="0"/>
              <a:t>poznan način </a:t>
            </a:r>
            <a:r>
              <a:rPr lang="sl-SI" sz="2800" dirty="0" smtClean="0"/>
              <a:t>prikaza</a:t>
            </a:r>
          </a:p>
          <a:p>
            <a:r>
              <a:rPr lang="sl-SI" sz="2800" dirty="0" smtClean="0"/>
              <a:t>- z </a:t>
            </a:r>
            <a:r>
              <a:rPr lang="sl-SI" sz="2800" dirty="0"/>
              <a:t>miselnim vzorcem sistematično prikažemo bistvene informacije iz gradiva v obliki </a:t>
            </a:r>
            <a:r>
              <a:rPr lang="sl-SI" sz="2800" u="sng" dirty="0"/>
              <a:t>ključnih </a:t>
            </a:r>
            <a:r>
              <a:rPr lang="sl-SI" sz="2800" u="sng" dirty="0" smtClean="0"/>
              <a:t>besed</a:t>
            </a:r>
            <a:r>
              <a:rPr lang="sl-SI" sz="2800" dirty="0" smtClean="0"/>
              <a:t>  </a:t>
            </a:r>
          </a:p>
          <a:p>
            <a:r>
              <a:rPr lang="sl-SI" sz="2800" dirty="0" smtClean="0"/>
              <a:t>- lahko </a:t>
            </a:r>
            <a:r>
              <a:rPr lang="sl-SI" sz="2800" dirty="0"/>
              <a:t>uporabljamo različne barve, oblike, </a:t>
            </a:r>
            <a:r>
              <a:rPr lang="sl-SI" sz="2800" dirty="0" smtClean="0"/>
              <a:t>velikosti črk, izhajamo </a:t>
            </a:r>
            <a:r>
              <a:rPr lang="sl-SI" sz="2800" dirty="0"/>
              <a:t>pa iz sredine, kjer je bistveni pojem, </a:t>
            </a:r>
            <a:r>
              <a:rPr lang="sl-SI" sz="2800" dirty="0" smtClean="0"/>
              <a:t>in </a:t>
            </a:r>
            <a:r>
              <a:rPr lang="sl-SI" sz="2800" dirty="0"/>
              <a:t>členimo </a:t>
            </a:r>
            <a:r>
              <a:rPr lang="sl-SI" sz="2800" dirty="0" smtClean="0"/>
              <a:t>naprej</a:t>
            </a:r>
          </a:p>
          <a:p>
            <a:r>
              <a:rPr lang="sl-SI" sz="2800" dirty="0" smtClean="0"/>
              <a:t>- bistvo: najprej se učimo iskanja ključnih besed!</a:t>
            </a:r>
          </a:p>
          <a:p>
            <a:r>
              <a:rPr lang="sl-SI" sz="2800" dirty="0" smtClean="0"/>
              <a:t>- dilema: kdo naj riše miselni vzorec?</a:t>
            </a:r>
          </a:p>
          <a:p>
            <a:r>
              <a:rPr lang="sl-SI" sz="2800" dirty="0" smtClean="0"/>
              <a:t>- nevarnost: v MS ne sodi linearni zapis besedila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941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t="18056" r="21355" b="10516"/>
          <a:stretch/>
        </p:blipFill>
        <p:spPr bwMode="auto">
          <a:xfrm>
            <a:off x="540524" y="219364"/>
            <a:ext cx="8223313" cy="567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0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395536" y="332657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 smtClean="0"/>
              <a:t>Pojmovna </a:t>
            </a:r>
            <a:r>
              <a:rPr lang="sl-SI" sz="2800" b="1" dirty="0"/>
              <a:t>mreža</a:t>
            </a:r>
            <a:endParaRPr lang="sl-SI" sz="2800" dirty="0"/>
          </a:p>
          <a:p>
            <a:r>
              <a:rPr lang="sl-SI" sz="2800" dirty="0" smtClean="0"/>
              <a:t>- dve </a:t>
            </a:r>
            <a:r>
              <a:rPr lang="sl-SI" sz="2800" dirty="0"/>
              <a:t>vrsti: </a:t>
            </a:r>
            <a:r>
              <a:rPr lang="sl-SI" sz="2800" dirty="0" smtClean="0"/>
              <a:t>krožna in hierarhična </a:t>
            </a:r>
          </a:p>
          <a:p>
            <a:r>
              <a:rPr lang="sl-SI" sz="2800" dirty="0" smtClean="0"/>
              <a:t>a) </a:t>
            </a:r>
            <a:r>
              <a:rPr lang="sl-SI" sz="2800" u="sng" dirty="0" smtClean="0"/>
              <a:t>Krožna pojmovna mreža</a:t>
            </a:r>
          </a:p>
          <a:p>
            <a:r>
              <a:rPr lang="sl-SI" sz="2800" dirty="0" smtClean="0"/>
              <a:t>- spominja </a:t>
            </a:r>
            <a:r>
              <a:rPr lang="sl-SI" sz="2800" dirty="0"/>
              <a:t>na MV, a </a:t>
            </a:r>
            <a:r>
              <a:rPr lang="sl-SI" sz="2800" dirty="0" smtClean="0"/>
              <a:t>iz središča izhajajo le nekateri pojmi</a:t>
            </a:r>
          </a:p>
          <a:p>
            <a:r>
              <a:rPr lang="sl-SI" sz="2800" dirty="0" smtClean="0"/>
              <a:t>- v besedilu </a:t>
            </a:r>
            <a:r>
              <a:rPr lang="sl-SI" sz="2800" dirty="0"/>
              <a:t>poiščemo besede/BZ, ki so povezane z </a:t>
            </a:r>
            <a:r>
              <a:rPr lang="sl-SI" sz="2800" dirty="0" smtClean="0"/>
              <a:t>izhodiščnim pojmom, nato jih </a:t>
            </a:r>
            <a:r>
              <a:rPr lang="sl-SI" sz="2800" dirty="0"/>
              <a:t>nizamo glede na pomembnost v krogu: </a:t>
            </a:r>
            <a:r>
              <a:rPr lang="sl-SI" sz="2800" dirty="0" smtClean="0"/>
              <a:t>pomembnejši </a:t>
            </a:r>
            <a:r>
              <a:rPr lang="sl-SI" sz="2800" dirty="0"/>
              <a:t>so bližje </a:t>
            </a:r>
            <a:r>
              <a:rPr lang="sl-SI" sz="2800" dirty="0" smtClean="0"/>
              <a:t>izhodišču</a:t>
            </a:r>
          </a:p>
          <a:p>
            <a:r>
              <a:rPr lang="sl-SI" sz="2800" dirty="0" smtClean="0"/>
              <a:t>- zadnji </a:t>
            </a:r>
            <a:r>
              <a:rPr lang="sl-SI" sz="2800" dirty="0"/>
              <a:t>so pojmi, ki niso več nujno neposredno povezani z izhodiščnim </a:t>
            </a:r>
            <a:r>
              <a:rPr lang="sl-SI" sz="2800" dirty="0" smtClean="0"/>
              <a:t>pojmom</a:t>
            </a:r>
          </a:p>
          <a:p>
            <a:r>
              <a:rPr lang="sl-SI" sz="2800" dirty="0"/>
              <a:t>- na povezovalnih črtah so zaželeni glagoli, ki pomagajo predvsem pri obnavljanju </a:t>
            </a:r>
            <a:r>
              <a:rPr lang="sl-SI" sz="2800" dirty="0" smtClean="0"/>
              <a:t>besedila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160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467544" y="47667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Primer</a:t>
            </a:r>
            <a:r>
              <a:rPr lang="sl-SI" sz="2400" dirty="0"/>
              <a:t>: Opis </a:t>
            </a:r>
            <a:r>
              <a:rPr lang="sl-SI" sz="2400" dirty="0" err="1"/>
              <a:t>fada</a:t>
            </a:r>
            <a:r>
              <a:rPr lang="sl-SI" sz="2400" dirty="0"/>
              <a:t>, Slovenščina 7, 2. del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7" t="28968" r="40431" b="33523"/>
          <a:stretch/>
        </p:blipFill>
        <p:spPr bwMode="auto">
          <a:xfrm>
            <a:off x="262761" y="1268760"/>
            <a:ext cx="8640001" cy="414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9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0" t="23810" r="40476" b="19657"/>
          <a:stretch/>
        </p:blipFill>
        <p:spPr bwMode="auto">
          <a:xfrm>
            <a:off x="331516" y="545308"/>
            <a:ext cx="7910232" cy="547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1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9" y="5877272"/>
            <a:ext cx="731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0" t="20635" r="21913" b="17614"/>
          <a:stretch/>
        </p:blipFill>
        <p:spPr bwMode="auto">
          <a:xfrm>
            <a:off x="317102" y="399498"/>
            <a:ext cx="8673014" cy="526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8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ed">
  <a:themeElements>
    <a:clrScheme name="Sled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ed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904</TotalTime>
  <Words>577</Words>
  <Application>Microsoft Office PowerPoint</Application>
  <PresentationFormat>Diaprojekcija na zaslonu (4:3)</PresentationFormat>
  <Paragraphs>67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29</vt:i4>
      </vt:variant>
    </vt:vector>
  </HeadingPairs>
  <TitlesOfParts>
    <vt:vector size="30" baseType="lpstr">
      <vt:lpstr>Sled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MHG</dc:creator>
  <cp:lastModifiedBy>Uporabnik</cp:lastModifiedBy>
  <cp:revision>58</cp:revision>
  <dcterms:created xsi:type="dcterms:W3CDTF">2017-01-15T14:05:38Z</dcterms:created>
  <dcterms:modified xsi:type="dcterms:W3CDTF">2020-03-10T19:54:31Z</dcterms:modified>
</cp:coreProperties>
</file>