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9" r:id="rId4"/>
    <p:sldId id="260" r:id="rId5"/>
    <p:sldId id="258" r:id="rId6"/>
    <p:sldId id="261" r:id="rId7"/>
    <p:sldId id="263" r:id="rId8"/>
    <p:sldId id="257" r:id="rId9"/>
    <p:sldId id="266" r:id="rId10"/>
    <p:sldId id="262" r:id="rId11"/>
    <p:sldId id="264"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55" d="100"/>
          <a:sy n="55"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List1!$B$1</c:f>
              <c:strCache>
                <c:ptCount val="1"/>
                <c:pt idx="0">
                  <c:v>Slovenija</c:v>
                </c:pt>
              </c:strCache>
            </c:strRef>
          </c:tx>
          <c:spPr>
            <a:ln w="28575" cap="rnd">
              <a:solidFill>
                <a:srgbClr val="CC0066"/>
              </a:solidFill>
              <a:round/>
            </a:ln>
            <a:effectLst/>
          </c:spPr>
          <c:marker>
            <c:symbol val="none"/>
          </c:marker>
          <c:cat>
            <c:numRef>
              <c:f>List1!$A$2:$A$8</c:f>
              <c:numCache>
                <c:formatCode>General</c:formatCode>
                <c:ptCount val="7"/>
                <c:pt idx="0">
                  <c:v>2000</c:v>
                </c:pt>
                <c:pt idx="1">
                  <c:v>2003</c:v>
                </c:pt>
                <c:pt idx="2">
                  <c:v>2006</c:v>
                </c:pt>
                <c:pt idx="3">
                  <c:v>2009</c:v>
                </c:pt>
                <c:pt idx="4">
                  <c:v>2012</c:v>
                </c:pt>
                <c:pt idx="5">
                  <c:v>2015</c:v>
                </c:pt>
                <c:pt idx="6">
                  <c:v>2018</c:v>
                </c:pt>
              </c:numCache>
            </c:numRef>
          </c:cat>
          <c:val>
            <c:numRef>
              <c:f>List1!$B$2:$B$8</c:f>
              <c:numCache>
                <c:formatCode>General</c:formatCode>
                <c:ptCount val="7"/>
                <c:pt idx="2">
                  <c:v>494</c:v>
                </c:pt>
                <c:pt idx="3">
                  <c:v>483</c:v>
                </c:pt>
                <c:pt idx="4">
                  <c:v>481</c:v>
                </c:pt>
                <c:pt idx="5">
                  <c:v>505</c:v>
                </c:pt>
                <c:pt idx="6">
                  <c:v>495</c:v>
                </c:pt>
              </c:numCache>
            </c:numRef>
          </c:val>
          <c:smooth val="0"/>
          <c:extLst>
            <c:ext xmlns:c16="http://schemas.microsoft.com/office/drawing/2014/chart" uri="{C3380CC4-5D6E-409C-BE32-E72D297353CC}">
              <c16:uniqueId val="{00000000-9298-4EEA-A18D-2E3210B67778}"/>
            </c:ext>
          </c:extLst>
        </c:ser>
        <c:ser>
          <c:idx val="1"/>
          <c:order val="1"/>
          <c:tx>
            <c:strRef>
              <c:f>List1!$C$1</c:f>
              <c:strCache>
                <c:ptCount val="1"/>
                <c:pt idx="0">
                  <c:v>Norveška</c:v>
                </c:pt>
              </c:strCache>
            </c:strRef>
          </c:tx>
          <c:spPr>
            <a:ln w="28575" cap="rnd">
              <a:solidFill>
                <a:srgbClr val="00B0F0"/>
              </a:solidFill>
              <a:round/>
            </a:ln>
            <a:effectLst/>
          </c:spPr>
          <c:marker>
            <c:symbol val="none"/>
          </c:marker>
          <c:cat>
            <c:numRef>
              <c:f>List1!$A$2:$A$8</c:f>
              <c:numCache>
                <c:formatCode>General</c:formatCode>
                <c:ptCount val="7"/>
                <c:pt idx="0">
                  <c:v>2000</c:v>
                </c:pt>
                <c:pt idx="1">
                  <c:v>2003</c:v>
                </c:pt>
                <c:pt idx="2">
                  <c:v>2006</c:v>
                </c:pt>
                <c:pt idx="3">
                  <c:v>2009</c:v>
                </c:pt>
                <c:pt idx="4">
                  <c:v>2012</c:v>
                </c:pt>
                <c:pt idx="5">
                  <c:v>2015</c:v>
                </c:pt>
                <c:pt idx="6">
                  <c:v>2018</c:v>
                </c:pt>
              </c:numCache>
            </c:numRef>
          </c:cat>
          <c:val>
            <c:numRef>
              <c:f>List1!$C$2:$C$8</c:f>
              <c:numCache>
                <c:formatCode>General</c:formatCode>
                <c:ptCount val="7"/>
                <c:pt idx="0">
                  <c:v>505</c:v>
                </c:pt>
                <c:pt idx="1">
                  <c:v>494</c:v>
                </c:pt>
                <c:pt idx="2">
                  <c:v>484</c:v>
                </c:pt>
                <c:pt idx="3">
                  <c:v>503</c:v>
                </c:pt>
                <c:pt idx="4">
                  <c:v>504</c:v>
                </c:pt>
                <c:pt idx="5">
                  <c:v>513</c:v>
                </c:pt>
                <c:pt idx="6">
                  <c:v>495</c:v>
                </c:pt>
              </c:numCache>
            </c:numRef>
          </c:val>
          <c:smooth val="0"/>
          <c:extLst>
            <c:ext xmlns:c16="http://schemas.microsoft.com/office/drawing/2014/chart" uri="{C3380CC4-5D6E-409C-BE32-E72D297353CC}">
              <c16:uniqueId val="{00000001-9298-4EEA-A18D-2E3210B67778}"/>
            </c:ext>
          </c:extLst>
        </c:ser>
        <c:ser>
          <c:idx val="2"/>
          <c:order val="2"/>
          <c:tx>
            <c:strRef>
              <c:f>List1!$D$1</c:f>
              <c:strCache>
                <c:ptCount val="1"/>
                <c:pt idx="0">
                  <c:v>Estonija</c:v>
                </c:pt>
              </c:strCache>
            </c:strRef>
          </c:tx>
          <c:spPr>
            <a:ln w="28575" cap="rnd">
              <a:solidFill>
                <a:srgbClr val="00B050"/>
              </a:solidFill>
              <a:round/>
            </a:ln>
            <a:effectLst/>
          </c:spPr>
          <c:marker>
            <c:symbol val="none"/>
          </c:marker>
          <c:cat>
            <c:numRef>
              <c:f>List1!$A$2:$A$8</c:f>
              <c:numCache>
                <c:formatCode>General</c:formatCode>
                <c:ptCount val="7"/>
                <c:pt idx="0">
                  <c:v>2000</c:v>
                </c:pt>
                <c:pt idx="1">
                  <c:v>2003</c:v>
                </c:pt>
                <c:pt idx="2">
                  <c:v>2006</c:v>
                </c:pt>
                <c:pt idx="3">
                  <c:v>2009</c:v>
                </c:pt>
                <c:pt idx="4">
                  <c:v>2012</c:v>
                </c:pt>
                <c:pt idx="5">
                  <c:v>2015</c:v>
                </c:pt>
                <c:pt idx="6">
                  <c:v>2018</c:v>
                </c:pt>
              </c:numCache>
            </c:numRef>
          </c:cat>
          <c:val>
            <c:numRef>
              <c:f>List1!$D$2:$D$8</c:f>
              <c:numCache>
                <c:formatCode>General</c:formatCode>
                <c:ptCount val="7"/>
                <c:pt idx="2">
                  <c:v>501</c:v>
                </c:pt>
                <c:pt idx="3">
                  <c:v>501</c:v>
                </c:pt>
                <c:pt idx="4">
                  <c:v>516</c:v>
                </c:pt>
                <c:pt idx="5">
                  <c:v>519</c:v>
                </c:pt>
                <c:pt idx="6">
                  <c:v>523</c:v>
                </c:pt>
              </c:numCache>
            </c:numRef>
          </c:val>
          <c:smooth val="0"/>
          <c:extLst>
            <c:ext xmlns:c16="http://schemas.microsoft.com/office/drawing/2014/chart" uri="{C3380CC4-5D6E-409C-BE32-E72D297353CC}">
              <c16:uniqueId val="{00000002-9298-4EEA-A18D-2E3210B67778}"/>
            </c:ext>
          </c:extLst>
        </c:ser>
        <c:ser>
          <c:idx val="3"/>
          <c:order val="3"/>
          <c:tx>
            <c:strRef>
              <c:f>List1!$E$1</c:f>
              <c:strCache>
                <c:ptCount val="1"/>
                <c:pt idx="0">
                  <c:v>OECD</c:v>
                </c:pt>
              </c:strCache>
            </c:strRef>
          </c:tx>
          <c:spPr>
            <a:ln w="28575" cap="rnd">
              <a:solidFill>
                <a:schemeClr val="accent4"/>
              </a:solidFill>
              <a:round/>
            </a:ln>
            <a:effectLst/>
          </c:spPr>
          <c:marker>
            <c:symbol val="none"/>
          </c:marker>
          <c:cat>
            <c:numRef>
              <c:f>List1!$A$2:$A$8</c:f>
              <c:numCache>
                <c:formatCode>General</c:formatCode>
                <c:ptCount val="7"/>
                <c:pt idx="0">
                  <c:v>2000</c:v>
                </c:pt>
                <c:pt idx="1">
                  <c:v>2003</c:v>
                </c:pt>
                <c:pt idx="2">
                  <c:v>2006</c:v>
                </c:pt>
                <c:pt idx="3">
                  <c:v>2009</c:v>
                </c:pt>
                <c:pt idx="4">
                  <c:v>2012</c:v>
                </c:pt>
                <c:pt idx="5">
                  <c:v>2015</c:v>
                </c:pt>
                <c:pt idx="6">
                  <c:v>2018</c:v>
                </c:pt>
              </c:numCache>
            </c:numRef>
          </c:cat>
          <c:val>
            <c:numRef>
              <c:f>List1!$E$2:$E$8</c:f>
              <c:numCache>
                <c:formatCode>General</c:formatCode>
                <c:ptCount val="7"/>
                <c:pt idx="0">
                  <c:v>500</c:v>
                </c:pt>
                <c:pt idx="1">
                  <c:v>494</c:v>
                </c:pt>
                <c:pt idx="2">
                  <c:v>492</c:v>
                </c:pt>
                <c:pt idx="3">
                  <c:v>493</c:v>
                </c:pt>
                <c:pt idx="4">
                  <c:v>496</c:v>
                </c:pt>
                <c:pt idx="5">
                  <c:v>493</c:v>
                </c:pt>
                <c:pt idx="6">
                  <c:v>487</c:v>
                </c:pt>
              </c:numCache>
            </c:numRef>
          </c:val>
          <c:smooth val="0"/>
          <c:extLst>
            <c:ext xmlns:c16="http://schemas.microsoft.com/office/drawing/2014/chart" uri="{C3380CC4-5D6E-409C-BE32-E72D297353CC}">
              <c16:uniqueId val="{00000003-9298-4EEA-A18D-2E3210B67778}"/>
            </c:ext>
          </c:extLst>
        </c:ser>
        <c:dLbls>
          <c:showLegendKey val="0"/>
          <c:showVal val="0"/>
          <c:showCatName val="0"/>
          <c:showSerName val="0"/>
          <c:showPercent val="0"/>
          <c:showBubbleSize val="0"/>
        </c:dLbls>
        <c:smooth val="0"/>
        <c:axId val="309623480"/>
        <c:axId val="309624136"/>
      </c:lineChart>
      <c:catAx>
        <c:axId val="30962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09624136"/>
        <c:crosses val="autoZero"/>
        <c:auto val="1"/>
        <c:lblAlgn val="ctr"/>
        <c:lblOffset val="100"/>
        <c:noMultiLvlLbl val="0"/>
      </c:catAx>
      <c:valAx>
        <c:axId val="309624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09623480"/>
        <c:crosses val="autoZero"/>
        <c:crossBetween val="between"/>
      </c:valAx>
      <c:spPr>
        <a:noFill/>
        <a:ln>
          <a:noFill/>
        </a:ln>
        <a:effectLst/>
      </c:spPr>
    </c:plotArea>
    <c:legend>
      <c:legendPos val="b"/>
      <c:overlay val="0"/>
      <c:spPr>
        <a:noFill/>
        <a:ln>
          <a:solidFill>
            <a:srgbClr val="00B05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1246295-CD88-4318-8A85-99CEBF513CE4}" type="datetimeFigureOut">
              <a:rPr lang="sl-SI" smtClean="0"/>
              <a:t>26. 03. 2020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162160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1246295-CD88-4318-8A85-99CEBF513CE4}" type="datetimeFigureOut">
              <a:rPr lang="sl-SI" smtClean="0"/>
              <a:t>26. 03. 2020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106349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1246295-CD88-4318-8A85-99CEBF513CE4}" type="datetimeFigureOut">
              <a:rPr lang="sl-SI" smtClean="0"/>
              <a:t>26. 03. 2020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176325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1246295-CD88-4318-8A85-99CEBF513CE4}" type="datetimeFigureOut">
              <a:rPr lang="sl-SI" smtClean="0"/>
              <a:t>26. 03. 2020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305510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1246295-CD88-4318-8A85-99CEBF513CE4}" type="datetimeFigureOut">
              <a:rPr lang="sl-SI" smtClean="0"/>
              <a:t>26. 03. 2020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353360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1246295-CD88-4318-8A85-99CEBF513CE4}" type="datetimeFigureOut">
              <a:rPr lang="sl-SI" smtClean="0"/>
              <a:t>26. 03. 2020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319037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1246295-CD88-4318-8A85-99CEBF513CE4}" type="datetimeFigureOut">
              <a:rPr lang="sl-SI" smtClean="0"/>
              <a:t>26. 03. 2020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95136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1246295-CD88-4318-8A85-99CEBF513CE4}" type="datetimeFigureOut">
              <a:rPr lang="sl-SI" smtClean="0"/>
              <a:t>26. 03. 2020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225654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1246295-CD88-4318-8A85-99CEBF513CE4}" type="datetimeFigureOut">
              <a:rPr lang="sl-SI" smtClean="0"/>
              <a:t>26. 03. 2020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195589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1246295-CD88-4318-8A85-99CEBF513CE4}" type="datetimeFigureOut">
              <a:rPr lang="sl-SI" smtClean="0"/>
              <a:t>26. 03. 2020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25564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1246295-CD88-4318-8A85-99CEBF513CE4}" type="datetimeFigureOut">
              <a:rPr lang="sl-SI" smtClean="0"/>
              <a:t>26. 03. 2020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676BAA-7AB2-416E-93E7-312A6DB49DCD}" type="slidenum">
              <a:rPr lang="sl-SI" smtClean="0"/>
              <a:t>‹#›</a:t>
            </a:fld>
            <a:endParaRPr lang="sl-SI"/>
          </a:p>
        </p:txBody>
      </p:sp>
    </p:spTree>
    <p:extLst>
      <p:ext uri="{BB962C8B-B14F-4D97-AF65-F5344CB8AC3E}">
        <p14:creationId xmlns:p14="http://schemas.microsoft.com/office/powerpoint/2010/main" val="287468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2D050"/>
            </a:gs>
            <a:gs pos="86000">
              <a:srgbClr val="92D050"/>
            </a:gs>
            <a:gs pos="100000">
              <a:srgbClr val="92D050"/>
            </a:gs>
            <a:gs pos="100000">
              <a:srgbClr val="92D050"/>
            </a:gs>
          </a:gsLst>
          <a:lin ang="54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46295-CD88-4318-8A85-99CEBF513CE4}" type="datetimeFigureOut">
              <a:rPr lang="sl-SI" smtClean="0"/>
              <a:t>26. 03. 2020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76BAA-7AB2-416E-93E7-312A6DB49DCD}" type="slidenum">
              <a:rPr lang="sl-SI" smtClean="0"/>
              <a:t>‹#›</a:t>
            </a:fld>
            <a:endParaRPr lang="sl-SI"/>
          </a:p>
        </p:txBody>
      </p:sp>
    </p:spTree>
    <p:extLst>
      <p:ext uri="{BB962C8B-B14F-4D97-AF65-F5344CB8AC3E}">
        <p14:creationId xmlns:p14="http://schemas.microsoft.com/office/powerpoint/2010/main" val="37413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5073434" y="586618"/>
            <a:ext cx="2495796" cy="1994368"/>
          </a:xfrm>
          <a:prstGeom prst="rect">
            <a:avLst/>
          </a:prstGeom>
        </p:spPr>
      </p:pic>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5837" t="2178" r="10968" b="66045"/>
          <a:stretch/>
        </p:blipFill>
        <p:spPr>
          <a:xfrm>
            <a:off x="1" y="3167602"/>
            <a:ext cx="7246066" cy="3690397"/>
          </a:xfrm>
          <a:prstGeom prst="rect">
            <a:avLst/>
          </a:prstGeom>
          <a:solidFill>
            <a:schemeClr val="bg1"/>
          </a:solidFill>
          <a:ln>
            <a:solidFill>
              <a:schemeClr val="bg1"/>
            </a:solidFill>
          </a:ln>
        </p:spPr>
      </p:pic>
      <p:sp>
        <p:nvSpPr>
          <p:cNvPr id="2" name="Naslov 1"/>
          <p:cNvSpPr>
            <a:spLocks noGrp="1"/>
          </p:cNvSpPr>
          <p:nvPr>
            <p:ph type="title"/>
          </p:nvPr>
        </p:nvSpPr>
        <p:spPr>
          <a:xfrm>
            <a:off x="747494" y="586618"/>
            <a:ext cx="4693186" cy="2300504"/>
          </a:xfrm>
          <a:solidFill>
            <a:schemeClr val="bg1"/>
          </a:solidFill>
        </p:spPr>
        <p:txBody>
          <a:bodyPr>
            <a:normAutofit fontScale="90000"/>
          </a:bodyPr>
          <a:lstStyle/>
          <a:p>
            <a:r>
              <a:rPr lang="sl-SI" b="1" dirty="0">
                <a:solidFill>
                  <a:srgbClr val="00B050"/>
                </a:solidFill>
                <a:latin typeface="Arial" panose="020B0604020202020204" pitchFamily="34" charset="0"/>
                <a:cs typeface="Arial" panose="020B0604020202020204" pitchFamily="34" charset="0"/>
              </a:rPr>
              <a:t>Je učni načrt za književnost </a:t>
            </a:r>
            <a:r>
              <a:rPr lang="sl-SI" b="1" dirty="0">
                <a:solidFill>
                  <a:srgbClr val="FF0000"/>
                </a:solidFill>
                <a:latin typeface="Arial" panose="020B0604020202020204" pitchFamily="34" charset="0"/>
                <a:cs typeface="Arial" panose="020B0604020202020204" pitchFamily="34" charset="0"/>
              </a:rPr>
              <a:t>nov</a:t>
            </a:r>
            <a:r>
              <a:rPr lang="sl-SI" b="1" dirty="0">
                <a:solidFill>
                  <a:srgbClr val="00B050"/>
                </a:solidFill>
                <a:latin typeface="Arial" panose="020B0604020202020204" pitchFamily="34" charset="0"/>
                <a:cs typeface="Arial" panose="020B0604020202020204" pitchFamily="34" charset="0"/>
              </a:rPr>
              <a:t>, </a:t>
            </a:r>
            <a:r>
              <a:rPr lang="sl-SI" b="1" dirty="0">
                <a:solidFill>
                  <a:srgbClr val="FFC000"/>
                </a:solidFill>
                <a:latin typeface="Arial" panose="020B0604020202020204" pitchFamily="34" charset="0"/>
                <a:cs typeface="Arial" panose="020B0604020202020204" pitchFamily="34" charset="0"/>
              </a:rPr>
              <a:t>posodobljen </a:t>
            </a:r>
            <a:br>
              <a:rPr lang="sl-SI" b="1" dirty="0">
                <a:solidFill>
                  <a:srgbClr val="00B050"/>
                </a:solidFill>
                <a:latin typeface="Arial" panose="020B0604020202020204" pitchFamily="34" charset="0"/>
                <a:cs typeface="Arial" panose="020B0604020202020204" pitchFamily="34" charset="0"/>
              </a:rPr>
            </a:br>
            <a:r>
              <a:rPr lang="sl-SI" b="1" dirty="0">
                <a:solidFill>
                  <a:srgbClr val="00B050"/>
                </a:solidFill>
                <a:latin typeface="Arial" panose="020B0604020202020204" pitchFamily="34" charset="0"/>
                <a:cs typeface="Arial" panose="020B0604020202020204" pitchFamily="34" charset="0"/>
              </a:rPr>
              <a:t>ali kaj </a:t>
            </a:r>
            <a:r>
              <a:rPr lang="sl-SI" b="1" dirty="0">
                <a:solidFill>
                  <a:srgbClr val="7030A0"/>
                </a:solidFill>
                <a:latin typeface="Arial" panose="020B0604020202020204" pitchFamily="34" charset="0"/>
                <a:cs typeface="Arial" panose="020B0604020202020204" pitchFamily="34" charset="0"/>
              </a:rPr>
              <a:t>tretjega</a:t>
            </a:r>
            <a:r>
              <a:rPr lang="sl-SI" b="1" dirty="0">
                <a:solidFill>
                  <a:srgbClr val="00B050"/>
                </a:solidFill>
                <a:latin typeface="Arial" panose="020B0604020202020204" pitchFamily="34" charset="0"/>
                <a:cs typeface="Arial" panose="020B0604020202020204" pitchFamily="34" charset="0"/>
              </a:rPr>
              <a:t>? </a:t>
            </a:r>
            <a:br>
              <a:rPr lang="sl-SI" b="1" dirty="0">
                <a:solidFill>
                  <a:srgbClr val="00B050"/>
                </a:solidFill>
                <a:latin typeface="Arial" panose="020B0604020202020204" pitchFamily="34" charset="0"/>
                <a:cs typeface="Arial" panose="020B0604020202020204" pitchFamily="34" charset="0"/>
              </a:rPr>
            </a:br>
            <a:r>
              <a:rPr lang="sl-SI" sz="1800" b="1" dirty="0">
                <a:latin typeface="Arial" panose="020B0604020202020204" pitchFamily="34" charset="0"/>
                <a:cs typeface="Arial" panose="020B0604020202020204" pitchFamily="34" charset="0"/>
              </a:rPr>
              <a:t>Dr. Igor Saksida, marec, Laško, MKZ</a:t>
            </a:r>
            <a:endParaRPr lang="sl-SI" sz="1800" dirty="0"/>
          </a:p>
        </p:txBody>
      </p:sp>
      <p:pic>
        <p:nvPicPr>
          <p:cNvPr id="3" name="Slika 2"/>
          <p:cNvPicPr>
            <a:picLocks noChangeAspect="1"/>
          </p:cNvPicPr>
          <p:nvPr/>
        </p:nvPicPr>
        <p:blipFill rotWithShape="1">
          <a:blip r:embed="rId4" cstate="print">
            <a:extLst>
              <a:ext uri="{28A0092B-C50C-407E-A947-70E740481C1C}">
                <a14:useLocalDpi xmlns:a14="http://schemas.microsoft.com/office/drawing/2010/main" val="0"/>
              </a:ext>
            </a:extLst>
          </a:blip>
          <a:srcRect r="1392"/>
          <a:stretch/>
        </p:blipFill>
        <p:spPr>
          <a:xfrm>
            <a:off x="7443434" y="1"/>
            <a:ext cx="4748566" cy="6858000"/>
          </a:xfrm>
          <a:prstGeom prst="rect">
            <a:avLst/>
          </a:prstGeom>
        </p:spPr>
      </p:pic>
    </p:spTree>
    <p:extLst>
      <p:ext uri="{BB962C8B-B14F-4D97-AF65-F5344CB8AC3E}">
        <p14:creationId xmlns:p14="http://schemas.microsoft.com/office/powerpoint/2010/main" val="132131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stretch>
            <a:fillRect/>
          </a:stretch>
        </p:blipFill>
        <p:spPr>
          <a:xfrm>
            <a:off x="4289295" y="3410710"/>
            <a:ext cx="5210558" cy="3447289"/>
          </a:xfrm>
          <a:prstGeom prst="rect">
            <a:avLst/>
          </a:prstGeom>
        </p:spPr>
      </p:pic>
      <p:sp>
        <p:nvSpPr>
          <p:cNvPr id="5" name="Označba mesta vsebine 4"/>
          <p:cNvSpPr>
            <a:spLocks noGrp="1"/>
          </p:cNvSpPr>
          <p:nvPr>
            <p:ph idx="1"/>
          </p:nvPr>
        </p:nvSpPr>
        <p:spPr>
          <a:xfrm>
            <a:off x="347472" y="393192"/>
            <a:ext cx="11640312" cy="6236208"/>
          </a:xfrm>
        </p:spPr>
        <p:txBody>
          <a:bodyPr/>
          <a:lstStyle/>
          <a:p>
            <a:r>
              <a:rPr lang="sl-SI" b="1" dirty="0">
                <a:solidFill>
                  <a:srgbClr val="00B050"/>
                </a:solidFill>
                <a:latin typeface="Arial" panose="020B0604020202020204" pitchFamily="34" charset="0"/>
                <a:cs typeface="Arial" panose="020B0604020202020204" pitchFamily="34" charset="0"/>
              </a:rPr>
              <a:t>Sodobne aktualizacije</a:t>
            </a: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r>
              <a:rPr lang="sl-SI" b="1" dirty="0">
                <a:solidFill>
                  <a:srgbClr val="00B050"/>
                </a:solidFill>
                <a:latin typeface="Arial" panose="020B0604020202020204" pitchFamily="34" charset="0"/>
                <a:cs typeface="Arial" panose="020B0604020202020204" pitchFamily="34" charset="0"/>
              </a:rPr>
              <a:t>Sodobne oblike izražanja razumevanja in vrednotenja besedila</a:t>
            </a:r>
            <a:endParaRPr lang="sl-SI" dirty="0">
              <a:solidFill>
                <a:srgbClr val="00B050"/>
              </a:solidFill>
            </a:endParaRP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927" y="0"/>
            <a:ext cx="3313319" cy="2944368"/>
          </a:xfrm>
          <a:prstGeom prst="rect">
            <a:avLst/>
          </a:prstGeom>
        </p:spPr>
      </p:pic>
      <p:pic>
        <p:nvPicPr>
          <p:cNvPr id="9" name="Slika 8"/>
          <p:cNvPicPr/>
          <p:nvPr/>
        </p:nvPicPr>
        <p:blipFill rotWithShape="1">
          <a:blip r:embed="rId4"/>
          <a:srcRect l="23279" t="21813" r="46341" b="36413"/>
          <a:stretch/>
        </p:blipFill>
        <p:spPr bwMode="auto">
          <a:xfrm>
            <a:off x="8604246" y="0"/>
            <a:ext cx="3587754" cy="2944368"/>
          </a:xfrm>
          <a:prstGeom prst="rect">
            <a:avLst/>
          </a:prstGeom>
          <a:ln>
            <a:noFill/>
          </a:ln>
          <a:extLst>
            <a:ext uri="{53640926-AAD7-44D8-BBD7-CCE9431645EC}">
              <a14:shadowObscured xmlns:a14="http://schemas.microsoft.com/office/drawing/2010/main"/>
            </a:ext>
          </a:extLst>
        </p:spPr>
      </p:pic>
      <p:pic>
        <p:nvPicPr>
          <p:cNvPr id="10" name="Slika 9" descr="C:\Users\gost\Desktop\Trkaj in RAP\Primeri za splet\O3\IMG_2671.JPG"/>
          <p:cNvPicPr/>
          <p:nvPr/>
        </p:nvPicPr>
        <p:blipFill rotWithShape="1">
          <a:blip r:embed="rId5" cstate="print">
            <a:extLst>
              <a:ext uri="{28A0092B-C50C-407E-A947-70E740481C1C}">
                <a14:useLocalDpi xmlns:a14="http://schemas.microsoft.com/office/drawing/2010/main" val="0"/>
              </a:ext>
            </a:extLst>
          </a:blip>
          <a:srcRect l="21659" r="20855"/>
          <a:stretch/>
        </p:blipFill>
        <p:spPr bwMode="auto">
          <a:xfrm>
            <a:off x="9107424" y="3410711"/>
            <a:ext cx="3084576" cy="3447288"/>
          </a:xfrm>
          <a:prstGeom prst="rect">
            <a:avLst/>
          </a:prstGeom>
          <a:noFill/>
          <a:ln>
            <a:noFill/>
          </a:ln>
          <a:extLst>
            <a:ext uri="{53640926-AAD7-44D8-BBD7-CCE9431645EC}">
              <a14:shadowObscured xmlns:a14="http://schemas.microsoft.com/office/drawing/2010/main"/>
            </a:ext>
          </a:extLst>
        </p:spPr>
      </p:pic>
      <p:pic>
        <p:nvPicPr>
          <p:cNvPr id="11" name="Picture 4" descr="Rezultat iskanja slik za preše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350" y="3410712"/>
            <a:ext cx="2286466" cy="3447287"/>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Rezultat iskanja slik za kla kla klasika"/>
          <p:cNvPicPr/>
          <p:nvPr/>
        </p:nvPicPr>
        <p:blipFill rotWithShape="1">
          <a:blip r:embed="rId7">
            <a:extLst>
              <a:ext uri="{28A0092B-C50C-407E-A947-70E740481C1C}">
                <a14:useLocalDpi xmlns:a14="http://schemas.microsoft.com/office/drawing/2010/main" val="0"/>
              </a:ext>
            </a:extLst>
          </a:blip>
          <a:srcRect l="32883" t="7340" r="33085" b="3716"/>
          <a:stretch/>
        </p:blipFill>
        <p:spPr bwMode="auto">
          <a:xfrm>
            <a:off x="2337816" y="3410711"/>
            <a:ext cx="2709672" cy="3447288"/>
          </a:xfrm>
          <a:prstGeom prst="rect">
            <a:avLst/>
          </a:prstGeom>
          <a:noFill/>
          <a:ln>
            <a:noFill/>
          </a:ln>
          <a:extLst>
            <a:ext uri="{53640926-AAD7-44D8-BBD7-CCE9431645EC}">
              <a14:shadowObscured xmlns:a14="http://schemas.microsoft.com/office/drawing/2010/main"/>
            </a:ext>
          </a:extLst>
        </p:spPr>
      </p:pic>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850828"/>
            <a:ext cx="2157984" cy="210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oy read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675" y="0"/>
            <a:ext cx="12258675" cy="6864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338" r="2334"/>
          <a:stretch/>
        </p:blipFill>
        <p:spPr bwMode="auto">
          <a:xfrm>
            <a:off x="7200897" y="-17196"/>
            <a:ext cx="4889016" cy="3980906"/>
          </a:xfrm>
          <a:prstGeom prst="cloudCallout">
            <a:avLst>
              <a:gd name="adj1" fmla="val -82108"/>
              <a:gd name="adj2" fmla="val -27052"/>
            </a:avLst>
          </a:prstGeom>
          <a:noFill/>
          <a:extLst>
            <a:ext uri="{909E8E84-426E-40DD-AFC4-6F175D3DCCD1}">
              <a14:hiddenFill xmlns:a14="http://schemas.microsoft.com/office/drawing/2010/main">
                <a:solidFill>
                  <a:srgbClr val="FFFFFF"/>
                </a:solidFill>
              </a14:hiddenFill>
            </a:ext>
          </a:extLst>
        </p:spPr>
      </p:pic>
      <p:sp>
        <p:nvSpPr>
          <p:cNvPr id="7" name="Ovalni oblaček 6"/>
          <p:cNvSpPr/>
          <p:nvPr/>
        </p:nvSpPr>
        <p:spPr>
          <a:xfrm>
            <a:off x="3721609" y="4676943"/>
            <a:ext cx="8257032" cy="1998178"/>
          </a:xfrm>
          <a:prstGeom prst="wedgeEllipseCallout">
            <a:avLst>
              <a:gd name="adj1" fmla="val 9031"/>
              <a:gd name="adj2" fmla="val -1806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rgbClr val="FFFF00"/>
                </a:solidFill>
                <a:latin typeface="Arial" panose="020B0604020202020204" pitchFamily="34" charset="0"/>
                <a:cs typeface="Arial" panose="020B0604020202020204" pitchFamily="34" charset="0"/>
              </a:rPr>
              <a:t>Hodim svojo pot in ne gledam nazaj, </a:t>
            </a:r>
          </a:p>
          <a:p>
            <a:pPr algn="ctr"/>
            <a:r>
              <a:rPr lang="sl-SI" sz="2000" b="1" dirty="0" err="1">
                <a:solidFill>
                  <a:srgbClr val="FFFF00"/>
                </a:solidFill>
                <a:latin typeface="Arial" panose="020B0604020202020204" pitchFamily="34" charset="0"/>
                <a:cs typeface="Arial" panose="020B0604020202020204" pitchFamily="34" charset="0"/>
              </a:rPr>
              <a:t>kolko</a:t>
            </a:r>
            <a:r>
              <a:rPr lang="sl-SI" sz="2000" b="1" dirty="0">
                <a:solidFill>
                  <a:srgbClr val="FFFF00"/>
                </a:solidFill>
                <a:latin typeface="Arial" panose="020B0604020202020204" pitchFamily="34" charset="0"/>
                <a:cs typeface="Arial" panose="020B0604020202020204" pitchFamily="34" charset="0"/>
              </a:rPr>
              <a:t> let je minilo odkar sem prvič primu </a:t>
            </a:r>
            <a:r>
              <a:rPr lang="sl-SI" sz="2000" b="1" dirty="0" err="1">
                <a:solidFill>
                  <a:srgbClr val="FFFF00"/>
                </a:solidFill>
                <a:latin typeface="Arial" panose="020B0604020202020204" pitchFamily="34" charset="0"/>
                <a:cs typeface="Arial" panose="020B0604020202020204" pitchFamily="34" charset="0"/>
              </a:rPr>
              <a:t>majk</a:t>
            </a:r>
            <a:r>
              <a:rPr lang="sl-SI" sz="2000" b="1" dirty="0">
                <a:solidFill>
                  <a:srgbClr val="FFFF00"/>
                </a:solidFill>
                <a:latin typeface="Arial" panose="020B0604020202020204" pitchFamily="34" charset="0"/>
                <a:cs typeface="Arial" panose="020B0604020202020204" pitchFamily="34" charset="0"/>
              </a:rPr>
              <a:t>. </a:t>
            </a:r>
          </a:p>
          <a:p>
            <a:pPr algn="ctr"/>
            <a:r>
              <a:rPr lang="sl-SI" sz="2000" b="1" dirty="0">
                <a:solidFill>
                  <a:srgbClr val="FFFF00"/>
                </a:solidFill>
                <a:latin typeface="Arial" panose="020B0604020202020204" pitchFamily="34" charset="0"/>
                <a:cs typeface="Arial" panose="020B0604020202020204" pitchFamily="34" charset="0"/>
              </a:rPr>
              <a:t>Se v muziko </a:t>
            </a:r>
            <a:r>
              <a:rPr lang="sl-SI" sz="2000" b="1" dirty="0" err="1">
                <a:solidFill>
                  <a:srgbClr val="FFFF00"/>
                </a:solidFill>
                <a:latin typeface="Arial" panose="020B0604020202020204" pitchFamily="34" charset="0"/>
                <a:cs typeface="Arial" panose="020B0604020202020204" pitchFamily="34" charset="0"/>
              </a:rPr>
              <a:t>zaljubu</a:t>
            </a:r>
            <a:r>
              <a:rPr lang="sl-SI" sz="2000" b="1" dirty="0">
                <a:solidFill>
                  <a:srgbClr val="FFFF00"/>
                </a:solidFill>
                <a:latin typeface="Arial" panose="020B0604020202020204" pitchFamily="34" charset="0"/>
                <a:cs typeface="Arial" panose="020B0604020202020204" pitchFamily="34" charset="0"/>
              </a:rPr>
              <a:t>, </a:t>
            </a:r>
            <a:r>
              <a:rPr lang="sl-SI" sz="2000" b="1" dirty="0" err="1">
                <a:solidFill>
                  <a:srgbClr val="FFFF00"/>
                </a:solidFill>
                <a:latin typeface="Arial" panose="020B0604020202020204" pitchFamily="34" charset="0"/>
                <a:cs typeface="Arial" panose="020B0604020202020204" pitchFamily="34" charset="0"/>
              </a:rPr>
              <a:t>začutu</a:t>
            </a:r>
            <a:r>
              <a:rPr lang="sl-SI" sz="2000" b="1" dirty="0">
                <a:solidFill>
                  <a:srgbClr val="FFFF00"/>
                </a:solidFill>
                <a:latin typeface="Arial" panose="020B0604020202020204" pitchFamily="34" charset="0"/>
                <a:cs typeface="Arial" panose="020B0604020202020204" pitchFamily="34" charset="0"/>
              </a:rPr>
              <a:t> to not v sebi, </a:t>
            </a:r>
          </a:p>
          <a:p>
            <a:pPr algn="ctr"/>
            <a:r>
              <a:rPr lang="sl-SI" sz="2000" b="1" dirty="0">
                <a:solidFill>
                  <a:srgbClr val="FFFF00"/>
                </a:solidFill>
                <a:latin typeface="Arial" panose="020B0604020202020204" pitchFamily="34" charset="0"/>
                <a:cs typeface="Arial" panose="020B0604020202020204" pitchFamily="34" charset="0"/>
              </a:rPr>
              <a:t>nikoli ne bom pustil, da intuicija umre mi ...</a:t>
            </a:r>
            <a:endParaRPr lang="sl-SI" sz="2200" b="1" dirty="0">
              <a:solidFill>
                <a:srgbClr val="FFFF00"/>
              </a:solidFill>
              <a:latin typeface="Arial" panose="020B0604020202020204" pitchFamily="34" charset="0"/>
              <a:cs typeface="Arial" panose="020B0604020202020204" pitchFamily="34" charset="0"/>
            </a:endParaRPr>
          </a:p>
          <a:p>
            <a:pPr algn="r"/>
            <a:r>
              <a:rPr lang="sl-SI" sz="1600" b="1" dirty="0">
                <a:solidFill>
                  <a:srgbClr val="FFFF00"/>
                </a:solidFill>
                <a:latin typeface="Arial" panose="020B0604020202020204" pitchFamily="34" charset="0"/>
                <a:cs typeface="Arial" panose="020B0604020202020204" pitchFamily="34" charset="0"/>
              </a:rPr>
              <a:t>(</a:t>
            </a:r>
            <a:r>
              <a:rPr lang="sl-SI" sz="1600" b="1" i="1" dirty="0">
                <a:solidFill>
                  <a:srgbClr val="FFFF00"/>
                </a:solidFill>
                <a:latin typeface="Arial" panose="020B0604020202020204" pitchFamily="34" charset="0"/>
                <a:cs typeface="Arial" panose="020B0604020202020204" pitchFamily="34" charset="0"/>
              </a:rPr>
              <a:t>Drill</a:t>
            </a:r>
            <a:r>
              <a:rPr lang="sl-SI" sz="1600"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35266889"/>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75488" y="365125"/>
            <a:ext cx="11119104" cy="1198499"/>
          </a:xfrm>
        </p:spPr>
        <p:txBody>
          <a:bodyPr>
            <a:normAutofit/>
          </a:bodyPr>
          <a:lstStyle/>
          <a:p>
            <a:r>
              <a:rPr lang="sl-SI" sz="3600" b="1" dirty="0">
                <a:solidFill>
                  <a:srgbClr val="00B050"/>
                </a:solidFill>
                <a:latin typeface="Arial" panose="020B0604020202020204" pitchFamily="34" charset="0"/>
                <a:cs typeface="Arial" panose="020B0604020202020204" pitchFamily="34" charset="0"/>
              </a:rPr>
              <a:t>Je učni načrt za književnost nov, posodobljen </a:t>
            </a:r>
            <a:br>
              <a:rPr lang="sl-SI" sz="3600" b="1" dirty="0">
                <a:solidFill>
                  <a:srgbClr val="00B050"/>
                </a:solidFill>
                <a:latin typeface="Arial" panose="020B0604020202020204" pitchFamily="34" charset="0"/>
                <a:cs typeface="Arial" panose="020B0604020202020204" pitchFamily="34" charset="0"/>
              </a:rPr>
            </a:br>
            <a:r>
              <a:rPr lang="sl-SI" sz="3600" b="1" dirty="0">
                <a:solidFill>
                  <a:srgbClr val="00B050"/>
                </a:solidFill>
                <a:latin typeface="Arial" panose="020B0604020202020204" pitchFamily="34" charset="0"/>
                <a:cs typeface="Arial" panose="020B0604020202020204" pitchFamily="34" charset="0"/>
              </a:rPr>
              <a:t>ali kaj tretjega?</a:t>
            </a:r>
            <a:endParaRPr lang="sl-SI" sz="3600" dirty="0">
              <a:solidFill>
                <a:srgbClr val="00B050"/>
              </a:solidFill>
              <a:latin typeface="Arial" panose="020B0604020202020204" pitchFamily="34" charset="0"/>
              <a:cs typeface="Arial" panose="020B0604020202020204" pitchFamily="34" charset="0"/>
            </a:endParaRPr>
          </a:p>
        </p:txBody>
      </p:sp>
      <p:sp>
        <p:nvSpPr>
          <p:cNvPr id="5" name="Označba mesta vsebine 4"/>
          <p:cNvSpPr>
            <a:spLocks noGrp="1"/>
          </p:cNvSpPr>
          <p:nvPr>
            <p:ph idx="1"/>
          </p:nvPr>
        </p:nvSpPr>
        <p:spPr>
          <a:xfrm>
            <a:off x="475488" y="2066544"/>
            <a:ext cx="11411712" cy="4581143"/>
          </a:xfrm>
        </p:spPr>
        <p:txBody>
          <a:bodyPr>
            <a:normAutofit/>
          </a:bodyPr>
          <a:lstStyle/>
          <a:p>
            <a:r>
              <a:rPr lang="sl-SI" dirty="0">
                <a:latin typeface="Arial" panose="020B0604020202020204" pitchFamily="34" charset="0"/>
                <a:cs typeface="Arial" panose="020B0604020202020204" pitchFamily="34" charset="0"/>
              </a:rPr>
              <a:t>je </a:t>
            </a:r>
            <a:r>
              <a:rPr lang="sl-SI" b="1" u="sng" dirty="0">
                <a:solidFill>
                  <a:srgbClr val="FF0000"/>
                </a:solidFill>
                <a:latin typeface="Arial" panose="020B0604020202020204" pitchFamily="34" charset="0"/>
                <a:cs typeface="Arial" panose="020B0604020202020204" pitchFamily="34" charset="0"/>
              </a:rPr>
              <a:t>nov</a:t>
            </a:r>
            <a:r>
              <a:rPr lang="sl-SI" dirty="0">
                <a:latin typeface="Arial" panose="020B0604020202020204" pitchFamily="34" charset="0"/>
                <a:cs typeface="Arial" panose="020B0604020202020204" pitchFamily="34" charset="0"/>
              </a:rPr>
              <a:t>, če sodimo po letnici, a ni nov po zasnovi; </a:t>
            </a:r>
            <a:r>
              <a:rPr lang="sl-SI" dirty="0">
                <a:solidFill>
                  <a:srgbClr val="7030A0"/>
                </a:solidFill>
                <a:latin typeface="Arial" panose="020B0604020202020204" pitchFamily="34" charset="0"/>
                <a:cs typeface="Arial" panose="020B0604020202020204" pitchFamily="34" charset="0"/>
              </a:rPr>
              <a:t>komunikacijski pouk </a:t>
            </a:r>
          </a:p>
          <a:p>
            <a:r>
              <a:rPr lang="sl-SI" dirty="0">
                <a:latin typeface="Arial" panose="020B0604020202020204" pitchFamily="34" charset="0"/>
                <a:cs typeface="Arial" panose="020B0604020202020204" pitchFamily="34" charset="0"/>
              </a:rPr>
              <a:t>je </a:t>
            </a:r>
            <a:r>
              <a:rPr lang="sl-SI" b="1" u="sng" dirty="0">
                <a:solidFill>
                  <a:srgbClr val="FF0000"/>
                </a:solidFill>
                <a:latin typeface="Arial" panose="020B0604020202020204" pitchFamily="34" charset="0"/>
                <a:cs typeface="Arial" panose="020B0604020202020204" pitchFamily="34" charset="0"/>
              </a:rPr>
              <a:t>posodobljen</a:t>
            </a:r>
            <a:r>
              <a:rPr lang="sl-SI" dirty="0">
                <a:latin typeface="Arial" panose="020B0604020202020204" pitchFamily="34" charset="0"/>
                <a:cs typeface="Arial" panose="020B0604020202020204" pitchFamily="34" charset="0"/>
              </a:rPr>
              <a:t>, a ni prenovljen, ker </a:t>
            </a:r>
            <a:r>
              <a:rPr lang="sl-SI" dirty="0">
                <a:solidFill>
                  <a:srgbClr val="00B050"/>
                </a:solidFill>
                <a:latin typeface="Arial" panose="020B0604020202020204" pitchFamily="34" charset="0"/>
                <a:cs typeface="Arial" panose="020B0604020202020204" pitchFamily="34" charset="0"/>
              </a:rPr>
              <a:t>za to ni potrebe</a:t>
            </a:r>
            <a:r>
              <a:rPr lang="sl-SI" dirty="0">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a:t>
            </a:r>
            <a:r>
              <a:rPr lang="sl-SI" sz="2000" i="1" dirty="0">
                <a:latin typeface="Arial" panose="020B0604020202020204" pitchFamily="34" charset="0"/>
                <a:cs typeface="Arial" panose="020B0604020202020204" pitchFamily="34" charset="0"/>
              </a:rPr>
              <a:t>Posodobljeni učni načrt za predmet slovenščina v osnovni šoli (2011) je pripravila Predmetna komisija za posodabljanje učnega načrta za slovenščino. Pri posodabljanju je izhajala iz učnega načrta za predmet slovenščina, določenega na 20. seji Strokovnega sveta RS za splošno izobraževanje leta 1998</a:t>
            </a:r>
            <a:r>
              <a:rPr lang="sl-SI" sz="2000" dirty="0">
                <a:latin typeface="Arial" panose="020B0604020202020204" pitchFamily="34" charset="0"/>
                <a:cs typeface="Arial" panose="020B0604020202020204" pitchFamily="34" charset="0"/>
              </a:rPr>
              <a:t>.«</a:t>
            </a:r>
          </a:p>
          <a:p>
            <a:r>
              <a:rPr lang="sl-SI" dirty="0">
                <a:latin typeface="Arial" panose="020B0604020202020204" pitchFamily="34" charset="0"/>
                <a:cs typeface="Arial" panose="020B0604020202020204" pitchFamily="34" charset="0"/>
              </a:rPr>
              <a:t>je </a:t>
            </a:r>
            <a:r>
              <a:rPr lang="sl-SI" b="1" u="sng"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prečiščen</a:t>
            </a:r>
            <a:r>
              <a:rPr lang="sl-SI" dirty="0">
                <a:latin typeface="Arial" panose="020B0604020202020204" pitchFamily="34" charset="0"/>
                <a:cs typeface="Arial" panose="020B0604020202020204" pitchFamily="34" charset="0"/>
              </a:rPr>
              <a:t>, njegova zasnova pa </a:t>
            </a:r>
            <a:r>
              <a:rPr lang="sl-SI" dirty="0">
                <a:solidFill>
                  <a:srgbClr val="7030A0"/>
                </a:solidFill>
                <a:latin typeface="Arial" panose="020B0604020202020204" pitchFamily="34" charset="0"/>
                <a:cs typeface="Arial" panose="020B0604020202020204" pitchFamily="34" charset="0"/>
              </a:rPr>
              <a:t>natančneje pojasnjena</a:t>
            </a:r>
            <a:r>
              <a:rPr lang="sl-SI" dirty="0">
                <a:latin typeface="Arial" panose="020B0604020202020204" pitchFamily="34" charset="0"/>
                <a:cs typeface="Arial" panose="020B0604020202020204" pitchFamily="34" charset="0"/>
              </a:rPr>
              <a:t>:</a:t>
            </a:r>
          </a:p>
          <a:p>
            <a:pPr marL="0" indent="0">
              <a:buNone/>
            </a:pPr>
            <a:r>
              <a:rPr lang="sl-SI" sz="2000" b="1" dirty="0">
                <a:latin typeface="Arial" panose="020B0604020202020204" pitchFamily="34" charset="0"/>
                <a:cs typeface="Arial" panose="020B0604020202020204" pitchFamily="34" charset="0"/>
              </a:rPr>
              <a:t>VODNIK ZA BRANJE UČNEGA NAČRTA</a:t>
            </a:r>
            <a:r>
              <a:rPr lang="sl-SI" dirty="0">
                <a:latin typeface="Arial" panose="020B0604020202020204" pitchFamily="34" charset="0"/>
                <a:cs typeface="Arial" panose="020B0604020202020204" pitchFamily="34" charset="0"/>
              </a:rPr>
              <a:t>: </a:t>
            </a:r>
            <a:r>
              <a:rPr lang="sl-SI" dirty="0">
                <a:solidFill>
                  <a:srgbClr val="7030A0"/>
                </a:solidFill>
                <a:latin typeface="Arial" panose="020B0604020202020204" pitchFamily="34" charset="0"/>
                <a:cs typeface="Arial" panose="020B0604020202020204" pitchFamily="34" charset="0"/>
              </a:rPr>
              <a:t>strokovno besedilo, strokovna avtonomija</a:t>
            </a:r>
            <a:r>
              <a:rPr lang="sl-SI" dirty="0">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a:t>
            </a:r>
            <a:r>
              <a:rPr lang="sl-SI" sz="2000" i="1" dirty="0">
                <a:latin typeface="Arial" panose="020B0604020202020204" pitchFamily="34" charset="0"/>
                <a:cs typeface="Arial" panose="020B0604020202020204" pitchFamily="34" charset="0"/>
              </a:rPr>
              <a:t>Povezovanje operativnih ciljev in vsebin v učne sklope v učiteljevi oz. učiteljičini letni pripravi in pripravi na pouk je zadeva strokovne avtonomije učiteljev in učiteljic.</a:t>
            </a:r>
            <a:r>
              <a:rPr lang="sl-SI" sz="2000" dirty="0">
                <a:latin typeface="Arial" panose="020B0604020202020204" pitchFamily="34" charset="0"/>
                <a:cs typeface="Arial" panose="020B0604020202020204" pitchFamily="34" charset="0"/>
              </a:rPr>
              <a:t>«</a:t>
            </a:r>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38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75488" y="255397"/>
            <a:ext cx="11119104" cy="1198499"/>
          </a:xfrm>
        </p:spPr>
        <p:txBody>
          <a:bodyPr>
            <a:normAutofit/>
          </a:bodyPr>
          <a:lstStyle/>
          <a:p>
            <a:r>
              <a:rPr lang="sl-SI" sz="3600" b="1" dirty="0">
                <a:solidFill>
                  <a:srgbClr val="00B050"/>
                </a:solidFill>
                <a:latin typeface="Arial" panose="020B0604020202020204" pitchFamily="34" charset="0"/>
                <a:cs typeface="Arial" panose="020B0604020202020204" pitchFamily="34" charset="0"/>
              </a:rPr>
              <a:t>(Ohranjene in dodelane) smiselne rešitve v UN</a:t>
            </a:r>
          </a:p>
        </p:txBody>
      </p:sp>
      <p:sp>
        <p:nvSpPr>
          <p:cNvPr id="5" name="Označba mesta vsebine 4"/>
          <p:cNvSpPr>
            <a:spLocks noGrp="1"/>
          </p:cNvSpPr>
          <p:nvPr>
            <p:ph idx="1"/>
          </p:nvPr>
        </p:nvSpPr>
        <p:spPr>
          <a:xfrm>
            <a:off x="475488" y="1691640"/>
            <a:ext cx="11119104" cy="5093208"/>
          </a:xfrm>
        </p:spPr>
        <p:txBody>
          <a:bodyPr>
            <a:normAutofit fontScale="92500" lnSpcReduction="10000"/>
          </a:bodyPr>
          <a:lstStyle/>
          <a:p>
            <a:r>
              <a:rPr lang="sl-SI" dirty="0">
                <a:latin typeface="Arial" panose="020B0604020202020204" pitchFamily="34" charset="0"/>
                <a:cs typeface="Arial" panose="020B0604020202020204" pitchFamily="34" charset="0"/>
              </a:rPr>
              <a:t>Povezava ciljev v </a:t>
            </a:r>
            <a:r>
              <a:rPr lang="sl-SI" b="1" dirty="0">
                <a:solidFill>
                  <a:srgbClr val="7030A0"/>
                </a:solidFill>
                <a:latin typeface="Arial" panose="020B0604020202020204" pitchFamily="34" charset="0"/>
                <a:cs typeface="Arial" panose="020B0604020202020204" pitchFamily="34" charset="0"/>
              </a:rPr>
              <a:t>dva temeljna sklopa </a:t>
            </a:r>
            <a:r>
              <a:rPr lang="sl-SI" dirty="0">
                <a:latin typeface="Arial" panose="020B0604020202020204" pitchFamily="34" charset="0"/>
                <a:cs typeface="Arial" panose="020B0604020202020204" pitchFamily="34" charset="0"/>
              </a:rPr>
              <a:t>(in ne </a:t>
            </a:r>
            <a:r>
              <a:rPr lang="sl-SI" dirty="0">
                <a:solidFill>
                  <a:srgbClr val="FF0000"/>
                </a:solidFill>
                <a:latin typeface="Arial" panose="020B0604020202020204" pitchFamily="34" charset="0"/>
                <a:cs typeface="Arial" panose="020B0604020202020204" pitchFamily="34" charset="0"/>
              </a:rPr>
              <a:t>Br, Po, Go, Pi</a:t>
            </a:r>
            <a:r>
              <a:rPr lang="sl-SI" dirty="0">
                <a:latin typeface="Arial" panose="020B0604020202020204" pitchFamily="34" charset="0"/>
                <a:cs typeface="Arial" panose="020B0604020202020204" pitchFamily="34" charset="0"/>
              </a:rPr>
              <a:t>) :</a:t>
            </a:r>
          </a:p>
          <a:p>
            <a:pPr lvl="1"/>
            <a:r>
              <a:rPr lang="sl-SI" sz="2800" dirty="0">
                <a:solidFill>
                  <a:srgbClr val="7030A0"/>
                </a:solidFill>
                <a:latin typeface="Arial" panose="020B0604020202020204" pitchFamily="34" charset="0"/>
                <a:cs typeface="Arial" panose="020B0604020202020204" pitchFamily="34" charset="0"/>
              </a:rPr>
              <a:t>Sprejemanje</a:t>
            </a:r>
            <a:r>
              <a:rPr lang="sl-SI" dirty="0">
                <a:latin typeface="Arial" panose="020B0604020202020204" pitchFamily="34" charset="0"/>
                <a:cs typeface="Arial" panose="020B0604020202020204" pitchFamily="34" charset="0"/>
              </a:rPr>
              <a:t>: </a:t>
            </a:r>
            <a:r>
              <a:rPr lang="sl-SI" sz="1900" dirty="0">
                <a:latin typeface="Arial" panose="020B0604020202020204" pitchFamily="34" charset="0"/>
                <a:cs typeface="Arial" panose="020B0604020202020204" pitchFamily="34" charset="0"/>
              </a:rPr>
              <a:t>RAZVIJANJE RECEPCIJSKE ZMOŽNOSTI Z BRANJEM/POSLUŠANJEM/GLEDANJEM UPRIZORITEV UMETNOSTNIH BESEDIL IN Z GOVORJENJEM/ PISANJEM O NJIH</a:t>
            </a:r>
          </a:p>
          <a:p>
            <a:pPr lvl="1"/>
            <a:r>
              <a:rPr lang="sl-SI" sz="3000" dirty="0">
                <a:solidFill>
                  <a:srgbClr val="7030A0"/>
                </a:solidFill>
                <a:latin typeface="Arial" panose="020B0604020202020204" pitchFamily="34" charset="0"/>
                <a:cs typeface="Arial" panose="020B0604020202020204" pitchFamily="34" charset="0"/>
              </a:rPr>
              <a:t>Tvorjenje</a:t>
            </a:r>
            <a:r>
              <a:rPr lang="sl-SI" dirty="0">
                <a:latin typeface="Arial" panose="020B0604020202020204" pitchFamily="34" charset="0"/>
                <a:cs typeface="Arial" panose="020B0604020202020204" pitchFamily="34" charset="0"/>
              </a:rPr>
              <a:t>: </a:t>
            </a:r>
            <a:r>
              <a:rPr lang="sl-SI" sz="1900" dirty="0">
                <a:latin typeface="Arial" panose="020B0604020202020204" pitchFamily="34" charset="0"/>
                <a:cs typeface="Arial" panose="020B0604020202020204" pitchFamily="34" charset="0"/>
              </a:rPr>
              <a:t>RAZVIJANJE RECEPCIJSKE ZMOŽNOSTI S TVORJENJEM/(PO)USTVARJANJEM OB UMETNOSTNIH BESEDILIH (PISANJE, INTERPRETATIVNO BRANJE, GOVORJENJE)</a:t>
            </a:r>
          </a:p>
          <a:p>
            <a:r>
              <a:rPr lang="sl-SI" b="1" dirty="0">
                <a:solidFill>
                  <a:srgbClr val="7030A0"/>
                </a:solidFill>
                <a:latin typeface="Arial" panose="020B0604020202020204" pitchFamily="34" charset="0"/>
                <a:cs typeface="Arial" panose="020B0604020202020204" pitchFamily="34" charset="0"/>
              </a:rPr>
              <a:t>Natančnejša dodelava </a:t>
            </a:r>
            <a:r>
              <a:rPr lang="sl-SI" dirty="0">
                <a:latin typeface="Arial" panose="020B0604020202020204" pitchFamily="34" charset="0"/>
                <a:cs typeface="Arial" panose="020B0604020202020204" pitchFamily="34" charset="0"/>
              </a:rPr>
              <a:t>ključnih prvin komunikacijskega pouka, npr. </a:t>
            </a:r>
            <a:r>
              <a:rPr lang="sl-SI" sz="2200" dirty="0">
                <a:latin typeface="Arial" panose="020B0604020202020204" pitchFamily="34" charset="0"/>
                <a:cs typeface="Arial" panose="020B0604020202020204" pitchFamily="34" charset="0"/>
              </a:rPr>
              <a:t>GOVORNO NASTOPANJE</a:t>
            </a:r>
            <a:r>
              <a:rPr lang="sl-SI" dirty="0">
                <a:latin typeface="Arial" panose="020B0604020202020204" pitchFamily="34" charset="0"/>
                <a:cs typeface="Arial" panose="020B0604020202020204" pitchFamily="34" charset="0"/>
              </a:rPr>
              <a:t>: </a:t>
            </a:r>
            <a:r>
              <a:rPr lang="sl-SI" dirty="0">
                <a:solidFill>
                  <a:srgbClr val="7030A0"/>
                </a:solidFill>
                <a:latin typeface="Arial" panose="020B0604020202020204" pitchFamily="34" charset="0"/>
                <a:cs typeface="Arial" panose="020B0604020202020204" pitchFamily="34" charset="0"/>
              </a:rPr>
              <a:t>strokovni</a:t>
            </a:r>
            <a:r>
              <a:rPr lang="sl-SI" dirty="0">
                <a:latin typeface="Arial" panose="020B0604020202020204" pitchFamily="34" charset="0"/>
                <a:cs typeface="Arial" panose="020B0604020202020204" pitchFamily="34" charset="0"/>
              </a:rPr>
              <a:t> in </a:t>
            </a:r>
            <a:r>
              <a:rPr lang="sl-SI" dirty="0">
                <a:solidFill>
                  <a:srgbClr val="7030A0"/>
                </a:solidFill>
                <a:latin typeface="Arial" panose="020B0604020202020204" pitchFamily="34" charset="0"/>
                <a:cs typeface="Arial" panose="020B0604020202020204" pitchFamily="34" charset="0"/>
              </a:rPr>
              <a:t>(po)ustvarjalni </a:t>
            </a:r>
            <a:r>
              <a:rPr lang="sl-SI" dirty="0">
                <a:latin typeface="Arial" panose="020B0604020202020204" pitchFamily="34" charset="0"/>
                <a:cs typeface="Arial" panose="020B0604020202020204" pitchFamily="34" charset="0"/>
              </a:rPr>
              <a:t>govorni nastop z </a:t>
            </a:r>
            <a:r>
              <a:rPr lang="sl-SI" dirty="0">
                <a:solidFill>
                  <a:srgbClr val="7030A0"/>
                </a:solidFill>
                <a:latin typeface="Arial" panose="020B0604020202020204" pitchFamily="34" charset="0"/>
                <a:cs typeface="Arial" panose="020B0604020202020204" pitchFamily="34" charset="0"/>
              </a:rPr>
              <a:t>množico izvedbenih možnosti</a:t>
            </a:r>
            <a:r>
              <a:rPr lang="sl-SI" dirty="0">
                <a:latin typeface="Arial" panose="020B0604020202020204" pitchFamily="34" charset="0"/>
                <a:cs typeface="Arial" panose="020B0604020202020204" pitchFamily="34" charset="0"/>
              </a:rPr>
              <a:t>.  </a:t>
            </a:r>
          </a:p>
          <a:p>
            <a:r>
              <a:rPr lang="sl-SI" b="1" dirty="0">
                <a:solidFill>
                  <a:srgbClr val="7030A0"/>
                </a:solidFill>
                <a:latin typeface="Arial" panose="020B0604020202020204" pitchFamily="34" charset="0"/>
                <a:cs typeface="Arial" panose="020B0604020202020204" pitchFamily="34" charset="0"/>
              </a:rPr>
              <a:t>Izpustitev vsebin (besedil) in poudarjanje sodobnih avtorjev</a:t>
            </a:r>
            <a:r>
              <a:rPr lang="sl-SI" dirty="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»Poleg teh v vsakem razredu spoznajo vsaj še dva sodobna avtorja/dve sodobni avtorici po izbiri učitelja/učiteljice ter učencev in učenk.«</a:t>
            </a:r>
          </a:p>
          <a:p>
            <a:r>
              <a:rPr lang="sl-SI" b="1" dirty="0">
                <a:solidFill>
                  <a:srgbClr val="7030A0"/>
                </a:solidFill>
                <a:latin typeface="Arial" panose="020B0604020202020204" pitchFamily="34" charset="0"/>
                <a:cs typeface="Arial" panose="020B0604020202020204" pitchFamily="34" charset="0"/>
              </a:rPr>
              <a:t>Didaktična priporočila</a:t>
            </a:r>
            <a:r>
              <a:rPr lang="sl-SI" dirty="0">
                <a:latin typeface="Arial" panose="020B0604020202020204" pitchFamily="34" charset="0"/>
                <a:cs typeface="Arial" panose="020B0604020202020204" pitchFamily="34" charset="0"/>
              </a:rPr>
              <a:t>: poznavanje mladih sogovornikov, individualizacija in diferenciacija, problemsko-ustvarjalni pristop</a:t>
            </a: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90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35508" y="273685"/>
            <a:ext cx="11119104" cy="567563"/>
          </a:xfrm>
        </p:spPr>
        <p:txBody>
          <a:bodyPr>
            <a:normAutofit fontScale="90000"/>
          </a:bodyPr>
          <a:lstStyle/>
          <a:p>
            <a:r>
              <a:rPr lang="sl-SI" sz="3600" b="1" dirty="0">
                <a:solidFill>
                  <a:srgbClr val="00B050"/>
                </a:solidFill>
                <a:latin typeface="Arial" panose="020B0604020202020204" pitchFamily="34" charset="0"/>
                <a:cs typeface="Arial" panose="020B0604020202020204" pitchFamily="34" charset="0"/>
              </a:rPr>
              <a:t>Nesporazumi, težave in ovire pri uresničevanju UN </a:t>
            </a:r>
          </a:p>
        </p:txBody>
      </p:sp>
      <p:sp>
        <p:nvSpPr>
          <p:cNvPr id="5" name="Označba mesta vsebine 4"/>
          <p:cNvSpPr>
            <a:spLocks noGrp="1"/>
          </p:cNvSpPr>
          <p:nvPr>
            <p:ph idx="1"/>
          </p:nvPr>
        </p:nvSpPr>
        <p:spPr>
          <a:xfrm>
            <a:off x="315468" y="1097280"/>
            <a:ext cx="11439144" cy="5833872"/>
          </a:xfrm>
        </p:spPr>
        <p:txBody>
          <a:bodyPr>
            <a:normAutofit fontScale="92500" lnSpcReduction="20000"/>
          </a:bodyPr>
          <a:lstStyle/>
          <a:p>
            <a:pPr marL="0" lvl="0" indent="0">
              <a:buNone/>
            </a:pPr>
            <a:r>
              <a:rPr lang="sl-SI" dirty="0">
                <a:latin typeface="Arial" panose="020B0604020202020204" pitchFamily="34" charset="0"/>
                <a:cs typeface="Arial" panose="020B0604020202020204" pitchFamily="34" charset="0"/>
              </a:rPr>
              <a:t>1. </a:t>
            </a:r>
            <a:r>
              <a:rPr lang="sl-SI" b="1" dirty="0">
                <a:latin typeface="Arial" panose="020B0604020202020204" pitchFamily="34" charset="0"/>
                <a:cs typeface="Arial" panose="020B0604020202020204" pitchFamily="34" charset="0"/>
              </a:rPr>
              <a:t>nerazumevanje koncepta</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»ogromno ciljev« </a:t>
            </a:r>
            <a:r>
              <a:rPr lang="sl-SI" dirty="0">
                <a:latin typeface="Arial" panose="020B0604020202020204" pitchFamily="34" charset="0"/>
                <a:cs typeface="Arial" panose="020B0604020202020204" pitchFamily="34" charset="0"/>
              </a:rPr>
              <a:t>(v uvodnem poglavju je zapisana povezava ciljev); </a:t>
            </a:r>
            <a:r>
              <a:rPr lang="sl-SI" dirty="0">
                <a:solidFill>
                  <a:srgbClr val="FF0000"/>
                </a:solidFill>
                <a:latin typeface="Arial" panose="020B0604020202020204" pitchFamily="34" charset="0"/>
                <a:cs typeface="Arial" panose="020B0604020202020204" pitchFamily="34" charset="0"/>
              </a:rPr>
              <a:t>»ni poimenovanja – kako učiti« </a:t>
            </a:r>
            <a:r>
              <a:rPr lang="sl-SI" dirty="0">
                <a:latin typeface="Arial" panose="020B0604020202020204" pitchFamily="34" charset="0"/>
                <a:cs typeface="Arial" panose="020B0604020202020204" pitchFamily="34" charset="0"/>
              </a:rPr>
              <a:t>Npr.: »</a:t>
            </a:r>
            <a:r>
              <a:rPr lang="sl-SI" i="1" dirty="0">
                <a:latin typeface="Arial" panose="020B0604020202020204" pitchFamily="34" charset="0"/>
                <a:cs typeface="Arial" panose="020B0604020202020204" pitchFamily="34" charset="0"/>
              </a:rPr>
              <a:t>v 9. r. prepoznavajo prvoosebnega pripovedovalca in lirskega izpovedovalca</a:t>
            </a:r>
            <a:r>
              <a:rPr lang="sl-SI" dirty="0">
                <a:latin typeface="Arial" panose="020B0604020202020204" pitchFamily="34" charset="0"/>
                <a:cs typeface="Arial" panose="020B0604020202020204" pitchFamily="34" charset="0"/>
              </a:rPr>
              <a:t>«. </a:t>
            </a:r>
          </a:p>
          <a:p>
            <a:pPr marL="0" indent="0">
              <a:buNone/>
            </a:pPr>
            <a:r>
              <a:rPr lang="sl-SI"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Kdo po tvojem mnenju govori pesem </a:t>
            </a:r>
            <a:r>
              <a:rPr lang="sl-SI" sz="24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Nova </a:t>
            </a:r>
            <a:r>
              <a:rPr lang="sl-SI" sz="2400" b="1" i="1" dirty="0" err="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faca</a:t>
            </a:r>
            <a:r>
              <a:rPr lang="sl-SI"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Utemelji odgovor. </a:t>
            </a:r>
          </a:p>
          <a:p>
            <a:pPr marL="0" lvl="0" indent="0">
              <a:buNone/>
            </a:pPr>
            <a:r>
              <a:rPr lang="sl-SI" sz="2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Pesnik, najstnikova mama, dekle, učitelj(ica), nihče od teh. </a:t>
            </a:r>
          </a:p>
          <a:p>
            <a:pPr marL="0" indent="0">
              <a:buNone/>
            </a:pPr>
            <a:r>
              <a:rPr lang="sl-SI" sz="2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Spremeni pesem tako, da bo pesem govoril najstnik sam. Kaj vse lahko ob tem v besedilu »popraviš«?</a:t>
            </a:r>
          </a:p>
          <a:p>
            <a:pPr marL="0" lvl="0" indent="0">
              <a:buNone/>
            </a:pPr>
            <a:r>
              <a:rPr lang="sl-SI" dirty="0">
                <a:latin typeface="Arial" panose="020B0604020202020204" pitchFamily="34" charset="0"/>
                <a:cs typeface="Arial" panose="020B0604020202020204" pitchFamily="34" charset="0"/>
              </a:rPr>
              <a:t>2. </a:t>
            </a:r>
            <a:r>
              <a:rPr lang="sl-SI" b="1" dirty="0">
                <a:latin typeface="Arial" panose="020B0604020202020204" pitchFamily="34" charset="0"/>
                <a:cs typeface="Arial" panose="020B0604020202020204" pitchFamily="34" charset="0"/>
              </a:rPr>
              <a:t>Nova ideologizacija</a:t>
            </a:r>
            <a:r>
              <a:rPr lang="sl-SI" dirty="0">
                <a:latin typeface="Arial" panose="020B0604020202020204" pitchFamily="34" charset="0"/>
                <a:cs typeface="Arial" panose="020B0604020202020204" pitchFamily="34" charset="0"/>
              </a:rPr>
              <a:t>, zmanjševanje osrednje vloge slovenščine in slovenske kulture v šoli: »</a:t>
            </a:r>
            <a:r>
              <a:rPr lang="sl-SI" dirty="0" err="1">
                <a:solidFill>
                  <a:srgbClr val="FF0000"/>
                </a:solidFill>
                <a:latin typeface="Arial" panose="020B0604020202020204" pitchFamily="34" charset="0"/>
                <a:cs typeface="Arial" panose="020B0604020202020204" pitchFamily="34" charset="0"/>
              </a:rPr>
              <a:t>etnocentričnost</a:t>
            </a:r>
            <a:r>
              <a:rPr lang="sl-SI" dirty="0">
                <a:latin typeface="Arial" panose="020B0604020202020204" pitchFamily="34" charset="0"/>
                <a:cs typeface="Arial" panose="020B0604020202020204" pitchFamily="34" charset="0"/>
              </a:rPr>
              <a:t>« učnega načrta. </a:t>
            </a:r>
          </a:p>
          <a:p>
            <a:pPr marL="0" lvl="0" indent="0">
              <a:buNone/>
            </a:pPr>
            <a:r>
              <a:rPr lang="sl-SI" dirty="0">
                <a:latin typeface="Arial" panose="020B0604020202020204" pitchFamily="34" charset="0"/>
                <a:cs typeface="Arial" panose="020B0604020202020204" pitchFamily="34" charset="0"/>
              </a:rPr>
              <a:t>3. </a:t>
            </a:r>
            <a:r>
              <a:rPr lang="sl-SI" b="1" dirty="0">
                <a:latin typeface="Arial" panose="020B0604020202020204" pitchFamily="34" charset="0"/>
                <a:cs typeface="Arial" panose="020B0604020202020204" pitchFamily="34" charset="0"/>
              </a:rPr>
              <a:t>Popuščanje staršem, cenzura</a:t>
            </a:r>
            <a:r>
              <a:rPr lang="sl-SI" dirty="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»Ravnatelj kot pedagoški vodja je, če je potrebno, tudi dolžan zaščititi učitelja pred neupravičenimi pritiski okolja. </a:t>
            </a:r>
            <a:r>
              <a:rPr lang="sl-SI" sz="2200">
                <a:latin typeface="Arial" panose="020B0604020202020204" pitchFamily="34" charset="0"/>
                <a:cs typeface="Arial" panose="020B0604020202020204" pitchFamily="34" charset="0"/>
              </a:rPr>
              <a:t>Učitelja slovenščine </a:t>
            </a:r>
            <a:r>
              <a:rPr lang="sl-SI" sz="2200" dirty="0">
                <a:latin typeface="Arial" panose="020B0604020202020204" pitchFamily="34" charset="0"/>
                <a:cs typeface="Arial" panose="020B0604020202020204" pitchFamily="34" charset="0"/>
              </a:rPr>
              <a:t>še posebej, ker je v javnosti, tudi v medijih, pač še vedno pogosto</a:t>
            </a:r>
            <a:r>
              <a:rPr lang="sl-SI" sz="2200" baseline="30000" dirty="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prepričanje, da lahko o pouku slovenščine, ker je to materinščina, razsoja kdor koli (kar je enako, kot bi npr. o ciljih pouka biologije odločali ljubitelji narave). (D. Rosc Leskovec, 2002: 2)«</a:t>
            </a:r>
            <a:endParaRPr lang="sl-SI" dirty="0">
              <a:latin typeface="Arial" panose="020B0604020202020204" pitchFamily="34" charset="0"/>
              <a:cs typeface="Arial" panose="020B0604020202020204" pitchFamily="34" charset="0"/>
            </a:endParaRPr>
          </a:p>
          <a:p>
            <a:pPr marL="0" lvl="0" indent="0">
              <a:buNone/>
            </a:pPr>
            <a:r>
              <a:rPr lang="sl-SI" dirty="0">
                <a:latin typeface="Arial" panose="020B0604020202020204" pitchFamily="34" charset="0"/>
                <a:cs typeface="Arial" panose="020B0604020202020204" pitchFamily="34" charset="0"/>
              </a:rPr>
              <a:t>4. </a:t>
            </a:r>
            <a:r>
              <a:rPr lang="sl-SI" b="1" dirty="0">
                <a:latin typeface="Arial" panose="020B0604020202020204" pitchFamily="34" charset="0"/>
                <a:cs typeface="Arial" panose="020B0604020202020204" pitchFamily="34" charset="0"/>
              </a:rPr>
              <a:t>Medijski šov in populizem</a:t>
            </a:r>
            <a:r>
              <a:rPr lang="sl-SI" dirty="0">
                <a:latin typeface="Arial" panose="020B0604020202020204" pitchFamily="34" charset="0"/>
                <a:cs typeface="Arial" panose="020B0604020202020204" pitchFamily="34" charset="0"/>
              </a:rPr>
              <a:t>: javno (strokovno sporno) nastopaštvo: </a:t>
            </a:r>
            <a:r>
              <a:rPr lang="sl-SI" dirty="0">
                <a:solidFill>
                  <a:srgbClr val="FF0000"/>
                </a:solidFill>
              </a:rPr>
              <a:t>»</a:t>
            </a:r>
            <a:r>
              <a:rPr lang="sl-SI" dirty="0">
                <a:solidFill>
                  <a:srgbClr val="FF0000"/>
                </a:solidFill>
                <a:latin typeface="Arial" panose="020B0604020202020204" pitchFamily="34" charset="0"/>
                <a:cs typeface="Arial" panose="020B0604020202020204" pitchFamily="34" charset="0"/>
              </a:rPr>
              <a:t>preobsežno, otroci nimajo od UN nič, sem zgrožen(a), me osebno žali,  balast in nesmisli, otroci so nepismeni …</a:t>
            </a:r>
            <a:r>
              <a:rPr lang="sl-SI" dirty="0">
                <a:solidFill>
                  <a:srgbClr val="FF0000"/>
                </a:solidFill>
              </a:rPr>
              <a:t>«</a:t>
            </a:r>
            <a:r>
              <a:rPr lang="sl-SI" dirty="0">
                <a:solidFill>
                  <a:srgbClr val="FF0000"/>
                </a:solidFill>
                <a:latin typeface="Arial" panose="020B0604020202020204" pitchFamily="34" charset="0"/>
                <a:cs typeface="Arial" panose="020B0604020202020204" pitchFamily="34" charset="0"/>
              </a:rPr>
              <a:t> </a:t>
            </a:r>
            <a:r>
              <a:rPr lang="sl-SI" sz="3500" b="1" dirty="0">
                <a:solidFill>
                  <a:srgbClr val="7030A0"/>
                </a:solidFill>
                <a:latin typeface="Arial" panose="020B0604020202020204" pitchFamily="34" charset="0"/>
                <a:cs typeface="Arial" panose="020B0604020202020204" pitchFamily="34" charset="0"/>
              </a:rPr>
              <a:t>Kako tako »pranje na 90« vpliva na javno podobo slovenista? </a:t>
            </a:r>
          </a:p>
        </p:txBody>
      </p:sp>
    </p:spTree>
    <p:extLst>
      <p:ext uri="{BB962C8B-B14F-4D97-AF65-F5344CB8AC3E}">
        <p14:creationId xmlns:p14="http://schemas.microsoft.com/office/powerpoint/2010/main" val="283595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93192" y="365125"/>
            <a:ext cx="11457432" cy="924179"/>
          </a:xfrm>
        </p:spPr>
        <p:txBody>
          <a:bodyPr>
            <a:normAutofit/>
          </a:bodyPr>
          <a:lstStyle/>
          <a:p>
            <a:r>
              <a:rPr lang="sl-SI" sz="3600" b="1" dirty="0">
                <a:solidFill>
                  <a:srgbClr val="00B050"/>
                </a:solidFill>
                <a:latin typeface="Arial" panose="020B0604020202020204" pitchFamily="34" charset="0"/>
                <a:cs typeface="Arial" panose="020B0604020202020204" pitchFamily="34" charset="0"/>
              </a:rPr>
              <a:t>PISA </a:t>
            </a:r>
            <a:r>
              <a:rPr lang="sl-SI" sz="3600" dirty="0">
                <a:solidFill>
                  <a:srgbClr val="00B050"/>
                </a:solidFill>
                <a:latin typeface="Arial" panose="020B0604020202020204" pitchFamily="34" charset="0"/>
                <a:cs typeface="Arial" panose="020B0604020202020204" pitchFamily="34" charset="0"/>
              </a:rPr>
              <a:t>2018</a:t>
            </a:r>
            <a:r>
              <a:rPr lang="sl-SI" sz="3600" dirty="0">
                <a:latin typeface="Arial" panose="020B0604020202020204" pitchFamily="34" charset="0"/>
                <a:cs typeface="Arial" panose="020B0604020202020204" pitchFamily="34" charset="0"/>
              </a:rPr>
              <a:t>: </a:t>
            </a:r>
            <a:r>
              <a:rPr lang="sl-SI" sz="2400" dirty="0">
                <a:latin typeface="Arial" panose="020B0604020202020204" pitchFamily="34" charset="0"/>
                <a:cs typeface="Arial" panose="020B0604020202020204" pitchFamily="34" charset="0"/>
              </a:rPr>
              <a:t>15-letniki iz 79 držav, v Sloveniji vseh udeležencev  6401) </a:t>
            </a:r>
            <a:endParaRPr lang="sl-SI" sz="2400" dirty="0"/>
          </a:p>
        </p:txBody>
      </p:sp>
      <p:graphicFrame>
        <p:nvGraphicFramePr>
          <p:cNvPr id="6" name="Označba mesta vsebine 5"/>
          <p:cNvGraphicFramePr>
            <a:graphicFrameLocks noGrp="1"/>
          </p:cNvGraphicFramePr>
          <p:nvPr>
            <p:ph idx="1"/>
          </p:nvPr>
        </p:nvGraphicFramePr>
        <p:xfrm>
          <a:off x="246888" y="1389888"/>
          <a:ext cx="11530584" cy="532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3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75488" y="210312"/>
            <a:ext cx="11119104" cy="795528"/>
          </a:xfrm>
        </p:spPr>
        <p:txBody>
          <a:bodyPr>
            <a:normAutofit/>
          </a:bodyPr>
          <a:lstStyle/>
          <a:p>
            <a:r>
              <a:rPr lang="sl-SI" sz="4000" b="1" dirty="0">
                <a:solidFill>
                  <a:srgbClr val="00B050"/>
                </a:solidFill>
                <a:latin typeface="Arial" panose="020B0604020202020204" pitchFamily="34" charset="0"/>
                <a:cs typeface="Arial" panose="020B0604020202020204" pitchFamily="34" charset="0"/>
              </a:rPr>
              <a:t>Izzivi </a:t>
            </a:r>
            <a:r>
              <a:rPr lang="sl-SI" sz="4000" dirty="0">
                <a:solidFill>
                  <a:srgbClr val="00B050"/>
                </a:solidFill>
                <a:latin typeface="Arial" panose="020B0604020202020204" pitchFamily="34" charset="0"/>
                <a:cs typeface="Arial" panose="020B0604020202020204" pitchFamily="34" charset="0"/>
              </a:rPr>
              <a:t>(iz rezultatov)</a:t>
            </a:r>
            <a:endParaRPr lang="sl-SI" sz="2000" dirty="0">
              <a:solidFill>
                <a:srgbClr val="00B050"/>
              </a:solidFill>
              <a:latin typeface="Arial" panose="020B0604020202020204" pitchFamily="34" charset="0"/>
              <a:cs typeface="Arial" panose="020B0604020202020204" pitchFamily="34" charset="0"/>
            </a:endParaRPr>
          </a:p>
        </p:txBody>
      </p:sp>
      <p:sp>
        <p:nvSpPr>
          <p:cNvPr id="5" name="Označba mesta vsebine 4"/>
          <p:cNvSpPr>
            <a:spLocks noGrp="1"/>
          </p:cNvSpPr>
          <p:nvPr>
            <p:ph idx="1"/>
          </p:nvPr>
        </p:nvSpPr>
        <p:spPr>
          <a:xfrm>
            <a:off x="475488" y="1225296"/>
            <a:ext cx="11439144" cy="5358384"/>
          </a:xfrm>
        </p:spPr>
        <p:txBody>
          <a:bodyPr>
            <a:normAutofit lnSpcReduction="10000"/>
          </a:bodyPr>
          <a:lstStyle/>
          <a:p>
            <a:pPr marL="0" indent="0">
              <a:buNone/>
            </a:pPr>
            <a:r>
              <a:rPr lang="sl-SI" b="1" dirty="0">
                <a:latin typeface="Arial" panose="020B0604020202020204" pitchFamily="34" charset="0"/>
                <a:cs typeface="Arial" panose="020B0604020202020204" pitchFamily="34" charset="0"/>
              </a:rPr>
              <a:t>Nove okoliščine pouka književnosti</a:t>
            </a:r>
            <a:r>
              <a:rPr lang="sl-SI" dirty="0">
                <a:latin typeface="Arial" panose="020B0604020202020204" pitchFamily="34" charset="0"/>
                <a:cs typeface="Arial" panose="020B0604020202020204" pitchFamily="34" charset="0"/>
              </a:rPr>
              <a:t>: </a:t>
            </a:r>
          </a:p>
          <a:p>
            <a:r>
              <a:rPr lang="sl-SI" b="1" dirty="0">
                <a:latin typeface="Arial" panose="020B0604020202020204" pitchFamily="34" charset="0"/>
                <a:cs typeface="Arial" panose="020B0604020202020204" pitchFamily="34" charset="0"/>
              </a:rPr>
              <a:t>Preobremenjenost (s spletom)</a:t>
            </a:r>
            <a:r>
              <a:rPr lang="sl-SI" dirty="0">
                <a:latin typeface="Arial" panose="020B0604020202020204" pitchFamily="34" charset="0"/>
                <a:cs typeface="Arial" panose="020B0604020202020204" pitchFamily="34" charset="0"/>
              </a:rPr>
              <a:t>: </a:t>
            </a:r>
            <a:r>
              <a:rPr lang="sl-SI" sz="2200" i="1" dirty="0">
                <a:latin typeface="Arial" panose="020B0604020202020204" pitchFamily="34" charset="0"/>
                <a:cs typeface="Arial" panose="020B0604020202020204" pitchFamily="34" charset="0"/>
              </a:rPr>
              <a:t>Učenci zdaj med tednom preživijo na spletu v povprečju </a:t>
            </a:r>
            <a:r>
              <a:rPr lang="sl-SI" sz="2200" i="1" dirty="0">
                <a:solidFill>
                  <a:srgbClr val="FF0000"/>
                </a:solidFill>
                <a:latin typeface="Arial" panose="020B0604020202020204" pitchFamily="34" charset="0"/>
                <a:cs typeface="Arial" panose="020B0604020202020204" pitchFamily="34" charset="0"/>
              </a:rPr>
              <a:t>okoli 3 ure na dan </a:t>
            </a:r>
            <a:r>
              <a:rPr lang="sl-SI" sz="2200" i="1" dirty="0">
                <a:latin typeface="Arial" panose="020B0604020202020204" pitchFamily="34" charset="0"/>
                <a:cs typeface="Arial" panose="020B0604020202020204" pitchFamily="34" charset="0"/>
              </a:rPr>
              <a:t>in skoraj 3,5 ure na dan ob koncu tedna</a:t>
            </a:r>
            <a:r>
              <a:rPr lang="sl-SI" sz="2200" dirty="0">
                <a:latin typeface="Arial" panose="020B0604020202020204" pitchFamily="34" charset="0"/>
                <a:cs typeface="Arial" panose="020B0604020202020204" pitchFamily="34" charset="0"/>
              </a:rPr>
              <a:t>.</a:t>
            </a:r>
          </a:p>
          <a:p>
            <a:r>
              <a:rPr lang="sl-SI" b="1" dirty="0">
                <a:latin typeface="Arial" panose="020B0604020202020204" pitchFamily="34" charset="0"/>
                <a:cs typeface="Arial" panose="020B0604020202020204" pitchFamily="34" charset="0"/>
              </a:rPr>
              <a:t>Tekočnost branja (je treba razvijati)</a:t>
            </a:r>
            <a:r>
              <a:rPr lang="sl-SI" dirty="0">
                <a:latin typeface="Arial" panose="020B0604020202020204" pitchFamily="34" charset="0"/>
                <a:cs typeface="Arial" panose="020B0604020202020204" pitchFamily="34" charset="0"/>
              </a:rPr>
              <a:t>: </a:t>
            </a:r>
            <a:r>
              <a:rPr lang="sl-SI" sz="2200" i="1" dirty="0">
                <a:latin typeface="Arial" panose="020B0604020202020204" pitchFamily="34" charset="0"/>
                <a:cs typeface="Arial" panose="020B0604020202020204" pitchFamily="34" charset="0"/>
              </a:rPr>
              <a:t>Učenci, ki </a:t>
            </a:r>
            <a:r>
              <a:rPr lang="sl-SI" i="1" dirty="0">
                <a:solidFill>
                  <a:srgbClr val="7030A0"/>
                </a:solidFill>
                <a:latin typeface="Arial" panose="020B0604020202020204" pitchFamily="34" charset="0"/>
                <a:cs typeface="Arial" panose="020B0604020202020204" pitchFamily="34" charset="0"/>
              </a:rPr>
              <a:t>berejo učinkovito in brez napora</a:t>
            </a:r>
            <a:r>
              <a:rPr lang="sl-SI" sz="2200" i="1" dirty="0">
                <a:latin typeface="Arial" panose="020B0604020202020204" pitchFamily="34" charset="0"/>
                <a:cs typeface="Arial" panose="020B0604020202020204" pitchFamily="34" charset="0"/>
              </a:rPr>
              <a:t>, manj obremenijo kognitivne procese in se nato bolje izkažejo v zahtevnejših nalogah</a:t>
            </a:r>
            <a:r>
              <a:rPr lang="sl-SI" sz="2200" dirty="0">
                <a:latin typeface="Arial" panose="020B0604020202020204" pitchFamily="34" charset="0"/>
                <a:cs typeface="Arial" panose="020B0604020202020204" pitchFamily="34" charset="0"/>
              </a:rPr>
              <a:t>. </a:t>
            </a:r>
          </a:p>
          <a:p>
            <a:r>
              <a:rPr lang="sl-SI" b="1" dirty="0">
                <a:latin typeface="Arial" panose="020B0604020202020204" pitchFamily="34" charset="0"/>
                <a:cs typeface="Arial" panose="020B0604020202020204" pitchFamily="34" charset="0"/>
              </a:rPr>
              <a:t>Pouk mora biti taksonomsko zahtevnejši</a:t>
            </a:r>
            <a:r>
              <a:rPr lang="sl-SI" dirty="0">
                <a:latin typeface="Arial" panose="020B0604020202020204" pitchFamily="34" charset="0"/>
                <a:cs typeface="Arial" panose="020B0604020202020204" pitchFamily="34" charset="0"/>
              </a:rPr>
              <a:t>: </a:t>
            </a:r>
            <a:r>
              <a:rPr lang="sl-SI" sz="2200" i="1" dirty="0">
                <a:latin typeface="Arial" panose="020B0604020202020204" pitchFamily="34" charset="0"/>
                <a:cs typeface="Arial" panose="020B0604020202020204" pitchFamily="34" charset="0"/>
              </a:rPr>
              <a:t>Iz rezultatov je razvidno, da so slovenski učenci in učenke dosegli relativno najvišje povprečne dosežke pri nalogah, pri katerih so morali poiskati informacije, tem pa je sledil dosežek pri nalogah iz razumevanja besedila. </a:t>
            </a:r>
            <a:r>
              <a:rPr lang="sl-SI" sz="2200" i="1" dirty="0">
                <a:solidFill>
                  <a:srgbClr val="FF0000"/>
                </a:solidFill>
                <a:latin typeface="Arial" panose="020B0604020202020204" pitchFamily="34" charset="0"/>
                <a:cs typeface="Arial" panose="020B0604020202020204" pitchFamily="34" charset="0"/>
              </a:rPr>
              <a:t>Relativno najnižji povprečni dosežek so slovenski učenci in učenke dosegli pri nalogah, ki so od njih zahtevale </a:t>
            </a:r>
            <a:r>
              <a:rPr lang="sl-SI" i="1" dirty="0">
                <a:solidFill>
                  <a:srgbClr val="FF0000"/>
                </a:solidFill>
                <a:latin typeface="Arial" panose="020B0604020202020204" pitchFamily="34" charset="0"/>
                <a:cs typeface="Arial" panose="020B0604020202020204" pitchFamily="34" charset="0"/>
              </a:rPr>
              <a:t>vrednotenje </a:t>
            </a:r>
            <a:r>
              <a:rPr lang="sl-SI" sz="2200" i="1" dirty="0">
                <a:solidFill>
                  <a:srgbClr val="FF0000"/>
                </a:solidFill>
                <a:latin typeface="Arial" panose="020B0604020202020204" pitchFamily="34" charset="0"/>
                <a:cs typeface="Arial" panose="020B0604020202020204" pitchFamily="34" charset="0"/>
              </a:rPr>
              <a:t>besedila in </a:t>
            </a:r>
            <a:r>
              <a:rPr lang="sl-SI" i="1" dirty="0">
                <a:solidFill>
                  <a:srgbClr val="FF0000"/>
                </a:solidFill>
                <a:latin typeface="Arial" panose="020B0604020202020204" pitchFamily="34" charset="0"/>
                <a:cs typeface="Arial" panose="020B0604020202020204" pitchFamily="34" charset="0"/>
              </a:rPr>
              <a:t>razmišljanje</a:t>
            </a:r>
            <a:r>
              <a:rPr lang="sl-SI" sz="2200" i="1" dirty="0">
                <a:solidFill>
                  <a:srgbClr val="FF0000"/>
                </a:solidFill>
                <a:latin typeface="Arial" panose="020B0604020202020204" pitchFamily="34" charset="0"/>
                <a:cs typeface="Arial" panose="020B0604020202020204" pitchFamily="34" charset="0"/>
              </a:rPr>
              <a:t> o njem.</a:t>
            </a:r>
          </a:p>
          <a:p>
            <a:r>
              <a:rPr lang="sl-SI" b="1" dirty="0">
                <a:latin typeface="Arial" panose="020B0604020202020204" pitchFamily="34" charset="0"/>
                <a:cs typeface="Arial" panose="020B0604020202020204" pitchFamily="34" charset="0"/>
              </a:rPr>
              <a:t>Kaj in predvsem kako brati</a:t>
            </a:r>
            <a:r>
              <a:rPr lang="sl-SI" dirty="0">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Učenke kot učenci v povprečju na postavke o zadovoljstvu v branju odgovarjali </a:t>
            </a:r>
            <a:r>
              <a:rPr lang="sl-SI" dirty="0">
                <a:solidFill>
                  <a:srgbClr val="FF0000"/>
                </a:solidFill>
                <a:latin typeface="Arial" panose="020B0604020202020204" pitchFamily="34" charset="0"/>
                <a:cs typeface="Arial" panose="020B0604020202020204" pitchFamily="34" charset="0"/>
              </a:rPr>
              <a:t>bolj negativno kot je povprečje OECD</a:t>
            </a:r>
            <a:r>
              <a:rPr lang="sl-SI"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231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1" y="2468881"/>
            <a:ext cx="5632704" cy="1262072"/>
          </a:xfrm>
          <a:prstGeom prst="rect">
            <a:avLst/>
          </a:prstGeom>
        </p:spPr>
      </p:pic>
      <p:sp>
        <p:nvSpPr>
          <p:cNvPr id="3" name="Označba mesta vsebine 2"/>
          <p:cNvSpPr>
            <a:spLocks noGrp="1"/>
          </p:cNvSpPr>
          <p:nvPr>
            <p:ph idx="1"/>
          </p:nvPr>
        </p:nvSpPr>
        <p:spPr>
          <a:xfrm>
            <a:off x="292608" y="228600"/>
            <a:ext cx="11649456" cy="6528816"/>
          </a:xfrm>
        </p:spPr>
        <p:txBody>
          <a:bodyPr/>
          <a:lstStyle/>
          <a:p>
            <a:r>
              <a:rPr lang="sl-SI" b="1" dirty="0">
                <a:solidFill>
                  <a:srgbClr val="00B050"/>
                </a:solidFill>
                <a:latin typeface="Arial" panose="020B0604020202020204" pitchFamily="34" charset="0"/>
                <a:cs typeface="Arial" panose="020B0604020202020204" pitchFamily="34" charset="0"/>
              </a:rPr>
              <a:t>Navdušenje učiteljev </a:t>
            </a:r>
            <a:r>
              <a:rPr lang="sl-SI" dirty="0">
                <a:latin typeface="Arial" panose="020B0604020202020204" pitchFamily="34" charset="0"/>
                <a:cs typeface="Arial" panose="020B0604020202020204" pitchFamily="34" charset="0"/>
              </a:rPr>
              <a:t>pozitivno povezuje z večjo notranjo motivacijo učencev za učenje, zadovoljstvom pri učenju:</a:t>
            </a:r>
          </a:p>
          <a:p>
            <a:pPr lvl="1"/>
            <a:r>
              <a:rPr lang="sl-SI" dirty="0">
                <a:latin typeface="Arial" panose="020B0604020202020204" pitchFamily="34" charset="0"/>
                <a:cs typeface="Arial" panose="020B0604020202020204" pitchFamily="34" charset="0"/>
              </a:rPr>
              <a:t>slovenski 15-letniki v primerjavi z vrstniki iz drugih držav pri svojih učiteljih slovenščine v povprečju </a:t>
            </a:r>
            <a:r>
              <a:rPr lang="sl-SI" dirty="0">
                <a:solidFill>
                  <a:srgbClr val="FF0000"/>
                </a:solidFill>
                <a:latin typeface="Arial" panose="020B0604020202020204" pitchFamily="34" charset="0"/>
                <a:cs typeface="Arial" panose="020B0604020202020204" pitchFamily="34" charset="0"/>
              </a:rPr>
              <a:t>zaznavajo manj navdušenja pri poučevanju.</a:t>
            </a:r>
          </a:p>
          <a:p>
            <a:pPr lvl="1"/>
            <a:r>
              <a:rPr lang="sl-SI" dirty="0">
                <a:latin typeface="Arial" panose="020B0604020202020204" pitchFamily="34" charset="0"/>
                <a:cs typeface="Arial" panose="020B0604020202020204" pitchFamily="34" charset="0"/>
              </a:rPr>
              <a:t>slovenski 15-letniki so izmed vseh 55 primerjanih držav </a:t>
            </a:r>
            <a:r>
              <a:rPr lang="sl-SI" dirty="0">
                <a:solidFill>
                  <a:srgbClr val="FF0000"/>
                </a:solidFill>
                <a:latin typeface="Arial" panose="020B0604020202020204" pitchFamily="34" charset="0"/>
                <a:cs typeface="Arial" panose="020B0604020202020204" pitchFamily="34" charset="0"/>
              </a:rPr>
              <a:t>najnižje ocenili učiteljevo zaznano oporo</a:t>
            </a:r>
            <a:r>
              <a:rPr lang="sl-SI" dirty="0">
                <a:latin typeface="Arial" panose="020B0604020202020204" pitchFamily="34" charset="0"/>
                <a:cs typeface="Arial" panose="020B0604020202020204" pitchFamily="34" charset="0"/>
              </a:rPr>
              <a:t> pri pouku slovenščine. </a:t>
            </a:r>
          </a:p>
          <a:p>
            <a:endParaRPr lang="sl-SI" dirty="0"/>
          </a:p>
        </p:txBody>
      </p:sp>
      <p:pic>
        <p:nvPicPr>
          <p:cNvPr id="5" name="Slika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704" y="2468880"/>
            <a:ext cx="6601968" cy="4389120"/>
          </a:xfrm>
          <a:prstGeom prst="rect">
            <a:avLst/>
          </a:prstGeom>
          <a:noFill/>
          <a:ln>
            <a:noFill/>
          </a:ln>
        </p:spPr>
      </p:pic>
      <p:pic>
        <p:nvPicPr>
          <p:cNvPr id="7" name="Slika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30953"/>
            <a:ext cx="5632703" cy="3160067"/>
          </a:xfrm>
          <a:prstGeom prst="rect">
            <a:avLst/>
          </a:prstGeom>
          <a:noFill/>
          <a:ln>
            <a:noFill/>
          </a:ln>
        </p:spPr>
      </p:pic>
    </p:spTree>
    <p:extLst>
      <p:ext uri="{BB962C8B-B14F-4D97-AF65-F5344CB8AC3E}">
        <p14:creationId xmlns:p14="http://schemas.microsoft.com/office/powerpoint/2010/main" val="176868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2920" y="365126"/>
            <a:ext cx="11576304" cy="997330"/>
          </a:xfrm>
        </p:spPr>
        <p:txBody>
          <a:bodyPr>
            <a:normAutofit/>
          </a:bodyPr>
          <a:lstStyle/>
          <a:p>
            <a:r>
              <a:rPr lang="sl-SI" sz="3400" b="1" dirty="0">
                <a:solidFill>
                  <a:srgbClr val="00B050"/>
                </a:solidFill>
                <a:latin typeface="Arial" panose="020B0604020202020204" pitchFamily="34" charset="0"/>
                <a:cs typeface="Arial" panose="020B0604020202020204" pitchFamily="34" charset="0"/>
              </a:rPr>
              <a:t>Kako ob sodobnem UN najti posluh za »jezik mladih«?</a:t>
            </a:r>
          </a:p>
        </p:txBody>
      </p:sp>
      <p:sp>
        <p:nvSpPr>
          <p:cNvPr id="3" name="Označba mesta vsebine 2"/>
          <p:cNvSpPr>
            <a:spLocks noGrp="1"/>
          </p:cNvSpPr>
          <p:nvPr>
            <p:ph idx="1"/>
          </p:nvPr>
        </p:nvSpPr>
        <p:spPr>
          <a:xfrm>
            <a:off x="292608" y="1764792"/>
            <a:ext cx="11899392" cy="5059712"/>
          </a:xfrm>
        </p:spPr>
        <p:txBody>
          <a:bodyPr>
            <a:normAutofit fontScale="92500" lnSpcReduction="10000"/>
          </a:bodyPr>
          <a:lstStyle/>
          <a:p>
            <a:r>
              <a:rPr lang="sl-SI" dirty="0">
                <a:latin typeface="Arial" panose="020B0604020202020204" pitchFamily="34" charset="0"/>
                <a:cs typeface="Arial" panose="020B0604020202020204" pitchFamily="34" charset="0"/>
              </a:rPr>
              <a:t> </a:t>
            </a:r>
            <a:r>
              <a:rPr lang="sl-SI" b="1" dirty="0">
                <a:solidFill>
                  <a:srgbClr val="00B050"/>
                </a:solidFill>
                <a:latin typeface="Arial" panose="020B0604020202020204" pitchFamily="34" charset="0"/>
                <a:cs typeface="Arial" panose="020B0604020202020204" pitchFamily="34" charset="0"/>
              </a:rPr>
              <a:t>Zanimanje za njihov svet in iskrenost v lastnem branju</a:t>
            </a:r>
          </a:p>
          <a:p>
            <a:endParaRPr lang="sl-SI" b="1" dirty="0">
              <a:solidFill>
                <a:srgbClr val="00B050"/>
              </a:solidFill>
              <a:latin typeface="Arial" panose="020B0604020202020204" pitchFamily="34" charset="0"/>
              <a:cs typeface="Arial" panose="020B0604020202020204" pitchFamily="34" charset="0"/>
            </a:endParaRPr>
          </a:p>
          <a:p>
            <a:endParaRPr lang="sl-SI" b="1" dirty="0">
              <a:solidFill>
                <a:srgbClr val="00B050"/>
              </a:solidFill>
              <a:latin typeface="Arial" panose="020B0604020202020204" pitchFamily="34" charset="0"/>
              <a:cs typeface="Arial" panose="020B0604020202020204" pitchFamily="34" charset="0"/>
            </a:endParaRPr>
          </a:p>
          <a:p>
            <a:endParaRPr lang="sl-SI" b="1" dirty="0">
              <a:solidFill>
                <a:srgbClr val="00B050"/>
              </a:solidFill>
              <a:latin typeface="Arial" panose="020B0604020202020204" pitchFamily="34" charset="0"/>
              <a:cs typeface="Arial" panose="020B0604020202020204" pitchFamily="34" charset="0"/>
            </a:endParaRPr>
          </a:p>
          <a:p>
            <a:pPr marL="0" indent="0">
              <a:buNone/>
            </a:pPr>
            <a:endParaRPr lang="sl-SI" b="1" dirty="0">
              <a:solidFill>
                <a:srgbClr val="00B050"/>
              </a:solidFill>
              <a:latin typeface="Arial" panose="020B0604020202020204" pitchFamily="34" charset="0"/>
              <a:cs typeface="Arial" panose="020B0604020202020204" pitchFamily="34" charset="0"/>
            </a:endParaRPr>
          </a:p>
          <a:p>
            <a:pPr marL="0" indent="0">
              <a:buNone/>
            </a:pPr>
            <a:endParaRPr lang="sl-SI" b="1" dirty="0">
              <a:solidFill>
                <a:srgbClr val="00B050"/>
              </a:solidFill>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 skupino osmih šestošolk sem pripravila recital nekaterih sodobnih slovenskih pesnikov. Da je bila trema manjša, sem nastopila z njimi z deklamacijami našega nedosegljivega pesnika Franceta Prešerna (O Vrba, Nezakonska mati, Zdravljica). Navdušenje mladih gledalcev je bilo nepopisno. Kako to potrebujejo!“</a:t>
            </a:r>
          </a:p>
          <a:p>
            <a:endParaRPr lang="sl-SI" dirty="0"/>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a:p>
        </p:txBody>
      </p:sp>
      <p:pic>
        <p:nvPicPr>
          <p:cNvPr id="4" name="Označba mesta vsebine 3"/>
          <p:cNvPicPr>
            <a:picLocks noChangeAspect="1"/>
          </p:cNvPicPr>
          <p:nvPr/>
        </p:nvPicPr>
        <p:blipFill rotWithShape="1">
          <a:blip r:embed="rId2" cstate="print">
            <a:extLst>
              <a:ext uri="{28A0092B-C50C-407E-A947-70E740481C1C}">
                <a14:useLocalDpi xmlns:a14="http://schemas.microsoft.com/office/drawing/2010/main" val="0"/>
              </a:ext>
            </a:extLst>
          </a:blip>
          <a:srcRect l="7147" t="4066" r="945" b="71137"/>
          <a:stretch/>
        </p:blipFill>
        <p:spPr>
          <a:xfrm>
            <a:off x="0" y="2307745"/>
            <a:ext cx="12192000" cy="2467045"/>
          </a:xfrm>
          <a:prstGeom prst="rect">
            <a:avLst/>
          </a:prstGeom>
        </p:spPr>
      </p:pic>
      <p:sp>
        <p:nvSpPr>
          <p:cNvPr id="5" name="Pravokotnik 4"/>
          <p:cNvSpPr/>
          <p:nvPr/>
        </p:nvSpPr>
        <p:spPr>
          <a:xfrm>
            <a:off x="3297798" y="3244334"/>
            <a:ext cx="184731" cy="1200329"/>
          </a:xfrm>
          <a:prstGeom prst="rect">
            <a:avLst/>
          </a:prstGeom>
        </p:spPr>
        <p:txBody>
          <a:bodyPr wrap="none">
            <a:spAutoFit/>
          </a:bodyPr>
          <a:lstStyle/>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74749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85800"/>
            <a:ext cx="10515600" cy="5491163"/>
          </a:xfrm>
        </p:spPr>
        <p:txBody>
          <a:bodyPr/>
          <a:lstStyle/>
          <a:p>
            <a:pPr marL="0" indent="0">
              <a:buNone/>
            </a:pPr>
            <a:r>
              <a:rPr lang="sl-SI" b="1" dirty="0">
                <a:solidFill>
                  <a:srgbClr val="00B050"/>
                </a:solidFill>
                <a:latin typeface="Arial" panose="020B0604020202020204" pitchFamily="34" charset="0"/>
                <a:cs typeface="Arial" panose="020B0604020202020204" pitchFamily="34" charset="0"/>
              </a:rPr>
              <a:t>Povezava sodobnih in klasičnih besedil </a:t>
            </a:r>
            <a:endParaRPr lang="sl-SI" dirty="0">
              <a:latin typeface="Arial" panose="020B0604020202020204" pitchFamily="34" charset="0"/>
              <a:cs typeface="Arial" panose="020B0604020202020204" pitchFamily="34" charset="0"/>
            </a:endParaRPr>
          </a:p>
          <a:p>
            <a:pPr marL="0" indent="0">
              <a:buNone/>
            </a:pPr>
            <a:endParaRPr lang="sl-SI" dirty="0"/>
          </a:p>
          <a:p>
            <a:pPr marL="0" indent="0">
              <a:buNone/>
            </a:pPr>
            <a:endParaRPr lang="sl-SI" dirty="0"/>
          </a:p>
          <a:p>
            <a:pPr marL="0" indent="0">
              <a:buNone/>
            </a:pPr>
            <a:endParaRPr lang="sl-SI" dirty="0"/>
          </a:p>
        </p:txBody>
      </p:sp>
      <p:sp>
        <p:nvSpPr>
          <p:cNvPr id="4" name="Elipsa 3"/>
          <p:cNvSpPr/>
          <p:nvPr/>
        </p:nvSpPr>
        <p:spPr>
          <a:xfrm>
            <a:off x="591312" y="1746504"/>
            <a:ext cx="5663184" cy="387045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tx1"/>
                </a:solidFill>
                <a:latin typeface="Arial Black" panose="020B0A04020102020204" pitchFamily="34" charset="0"/>
              </a:rPr>
              <a:t>Oton Župančič: Žebljarska</a:t>
            </a:r>
          </a:p>
          <a:p>
            <a:r>
              <a:rPr lang="sl-SI" sz="2000" dirty="0">
                <a:solidFill>
                  <a:schemeClr val="tx1"/>
                </a:solidFill>
                <a:latin typeface="Arial Black" panose="020B0A04020102020204" pitchFamily="34" charset="0"/>
              </a:rPr>
              <a:t>France Prešeren: Glosa  </a:t>
            </a:r>
          </a:p>
        </p:txBody>
      </p:sp>
      <p:sp>
        <p:nvSpPr>
          <p:cNvPr id="5" name="Elipsa 4"/>
          <p:cNvSpPr/>
          <p:nvPr/>
        </p:nvSpPr>
        <p:spPr>
          <a:xfrm>
            <a:off x="5330951" y="1746504"/>
            <a:ext cx="5571933" cy="387045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        </a:t>
            </a:r>
            <a:r>
              <a:rPr lang="sl-SI" sz="2000" dirty="0" err="1">
                <a:solidFill>
                  <a:schemeClr val="tx1"/>
                </a:solidFill>
                <a:latin typeface="Arial Black" panose="020B0A04020102020204" pitchFamily="34" charset="0"/>
              </a:rPr>
              <a:t>Challe</a:t>
            </a:r>
            <a:r>
              <a:rPr lang="sl-SI" sz="2000" dirty="0">
                <a:solidFill>
                  <a:schemeClr val="tx1"/>
                </a:solidFill>
                <a:latin typeface="Arial Black" panose="020B0A04020102020204" pitchFamily="34" charset="0"/>
              </a:rPr>
              <a:t> </a:t>
            </a:r>
            <a:r>
              <a:rPr lang="sl-SI" sz="2000" dirty="0" err="1">
                <a:solidFill>
                  <a:schemeClr val="tx1"/>
                </a:solidFill>
                <a:latin typeface="Arial Black" panose="020B0A04020102020204" pitchFamily="34" charset="0"/>
              </a:rPr>
              <a:t>Salle</a:t>
            </a:r>
            <a:r>
              <a:rPr lang="sl-SI" sz="2000" dirty="0">
                <a:solidFill>
                  <a:schemeClr val="tx1"/>
                </a:solidFill>
                <a:latin typeface="Arial Black" panose="020B0A04020102020204" pitchFamily="34" charset="0"/>
              </a:rPr>
              <a:t>: Poln </a:t>
            </a:r>
            <a:r>
              <a:rPr lang="sl-SI" sz="2000" dirty="0" err="1">
                <a:solidFill>
                  <a:schemeClr val="tx1"/>
                </a:solidFill>
                <a:latin typeface="Arial Black" panose="020B0A04020102020204" pitchFamily="34" charset="0"/>
              </a:rPr>
              <a:t>kufr</a:t>
            </a:r>
            <a:endParaRPr lang="sl-SI" sz="2000" dirty="0">
              <a:solidFill>
                <a:schemeClr val="tx1"/>
              </a:solidFill>
              <a:latin typeface="Arial Black" panose="020B0A04020102020204" pitchFamily="34" charset="0"/>
            </a:endParaRPr>
          </a:p>
          <a:p>
            <a:pPr algn="ctr"/>
            <a:r>
              <a:rPr lang="sl-SI" sz="2000" dirty="0" err="1">
                <a:solidFill>
                  <a:schemeClr val="tx1"/>
                </a:solidFill>
                <a:latin typeface="Arial Black" panose="020B0A04020102020204" pitchFamily="34" charset="0"/>
              </a:rPr>
              <a:t>Masayah</a:t>
            </a:r>
            <a:r>
              <a:rPr lang="sl-SI" sz="2000" dirty="0">
                <a:solidFill>
                  <a:schemeClr val="tx1"/>
                </a:solidFill>
                <a:latin typeface="Arial Black" panose="020B0A04020102020204" pitchFamily="34" charset="0"/>
              </a:rPr>
              <a:t>: Da </a:t>
            </a:r>
            <a:r>
              <a:rPr lang="sl-SI" sz="2000" dirty="0" err="1">
                <a:solidFill>
                  <a:schemeClr val="tx1"/>
                </a:solidFill>
                <a:latin typeface="Arial Black" panose="020B0A04020102020204" pitchFamily="34" charset="0"/>
              </a:rPr>
              <a:t>blo</a:t>
            </a:r>
            <a:r>
              <a:rPr lang="sl-SI" sz="2000" dirty="0">
                <a:solidFill>
                  <a:schemeClr val="tx1"/>
                </a:solidFill>
                <a:latin typeface="Arial Black" panose="020B0A04020102020204" pitchFamily="34" charset="0"/>
              </a:rPr>
              <a:t> bi</a:t>
            </a:r>
          </a:p>
        </p:txBody>
      </p:sp>
    </p:spTree>
    <p:extLst>
      <p:ext uri="{BB962C8B-B14F-4D97-AF65-F5344CB8AC3E}">
        <p14:creationId xmlns:p14="http://schemas.microsoft.com/office/powerpoint/2010/main" val="183601571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941</Words>
  <Application>Microsoft Office PowerPoint</Application>
  <PresentationFormat>Širokozaslonsko</PresentationFormat>
  <Paragraphs>60</Paragraphs>
  <Slides>11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11</vt:i4>
      </vt:variant>
    </vt:vector>
  </HeadingPairs>
  <TitlesOfParts>
    <vt:vector size="16" baseType="lpstr">
      <vt:lpstr>Arial</vt:lpstr>
      <vt:lpstr>Arial Black</vt:lpstr>
      <vt:lpstr>Calibri</vt:lpstr>
      <vt:lpstr>Calibri Light</vt:lpstr>
      <vt:lpstr>Officeova tema</vt:lpstr>
      <vt:lpstr>Je učni načrt za književnost nov, posodobljen  ali kaj tretjega?  Dr. Igor Saksida, marec, Laško, MKZ</vt:lpstr>
      <vt:lpstr>Je učni načrt za književnost nov, posodobljen  ali kaj tretjega?</vt:lpstr>
      <vt:lpstr>(Ohranjene in dodelane) smiselne rešitve v UN</vt:lpstr>
      <vt:lpstr>Nesporazumi, težave in ovire pri uresničevanju UN </vt:lpstr>
      <vt:lpstr>PISA 2018: 15-letniki iz 79 držav, v Sloveniji vseh udeležencev  6401) </vt:lpstr>
      <vt:lpstr>Izzivi (iz rezultatov)</vt:lpstr>
      <vt:lpstr>PowerPointova predstavitev</vt:lpstr>
      <vt:lpstr>Kako ob sodobnem UN najti posluh za »jezik mladih«?</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Igor</dc:creator>
  <cp:lastModifiedBy>Lampret </cp:lastModifiedBy>
  <cp:revision>24</cp:revision>
  <dcterms:created xsi:type="dcterms:W3CDTF">2020-02-24T19:08:16Z</dcterms:created>
  <dcterms:modified xsi:type="dcterms:W3CDTF">2020-03-26T09:56:53Z</dcterms:modified>
</cp:coreProperties>
</file>