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Montserrat" panose="020B0604020202020204" charset="-18"/>
      <p:regular r:id="rId52"/>
      <p:bold r:id="rId53"/>
      <p:italic r:id="rId54"/>
      <p:boldItalic r:id="rId55"/>
    </p:embeddedFont>
    <p:embeddedFont>
      <p:font typeface="Verdana" panose="020B060403050404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0" roundtripDataSignature="AMtx7miTF1C7BRPpMDIV/fJAdDQNHRoV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89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0e2b36d0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70e2b36d0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0e2b36d07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g70e2b36d07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70e2b36d0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g70e2b36d0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0e2b36d0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g70e2b36d07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11468c00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11468c00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117d5fb0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117d5fb0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117d5fb09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8117d5fb09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117d5fb09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8117d5fb09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7104f161e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7104f161e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104f161e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104f161e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11468c0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11468c0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0e2b36d07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0e2b36d07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70e2b36d07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70e2b36d07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117d5fb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117d5fb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70e2b36d07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70e2b36d07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70e2b36d07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70e2b36d07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0fd0436ac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0fd0436ac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80fd0436ac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80fd0436ac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8120fcb8df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g8120fcb8df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8120fcb8df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g8120fcb8df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120fcb8df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8120fcb8df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8120fcb8df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8120fcb8df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8120fcb8df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8120fcb8df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70e2b36d0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70e2b36d0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0e2b36d07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g70e2b36d07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0e2b36d0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g70e2b36d0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70e2b36d0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g70e2b36d0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70e2b36d0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g70e2b36d0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120fcb8df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120fcb8d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70e2b36d0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g70e2b36d0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11468c00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11468c00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0e2b36d0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70e2b36d0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0e2b36d07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70e2b36d07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70e2b36d07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g70e2b36d07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aslovni diapozitiv" type="title">
  <p:cSld name="TITLE">
    <p:spTree>
      <p:nvGrpSpPr>
        <p:cNvPr id="1" name="Shape 11"/>
        <p:cNvGrpSpPr/>
        <p:nvPr/>
      </p:nvGrpSpPr>
      <p:grpSpPr>
        <a:xfrm>
          <a:off x="0" y="0"/>
          <a:ext cx="0" cy="0"/>
          <a:chOff x="0" y="0"/>
          <a:chExt cx="0" cy="0"/>
        </a:xfrm>
      </p:grpSpPr>
      <p:sp>
        <p:nvSpPr>
          <p:cNvPr id="12" name="Google Shape;12;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aslov in navpično besedilo" type="vertTx">
  <p:cSld name="VERTICAL_TEXT">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avpični naslov in besedilo" type="vertTitleAndTx">
  <p:cSld name="VERTICAL_TITLE_AND_VERTICAL_TEXT">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lava odseka" type="secHead">
  <p:cSld name="SECTION_HEADER">
    <p:spTree>
      <p:nvGrpSpPr>
        <p:cNvPr id="1" name="Shape 17"/>
        <p:cNvGrpSpPr/>
        <p:nvPr/>
      </p:nvGrpSpPr>
      <p:grpSpPr>
        <a:xfrm>
          <a:off x="0" y="0"/>
          <a:ext cx="0" cy="0"/>
          <a:chOff x="0" y="0"/>
          <a:chExt cx="0" cy="0"/>
        </a:xfrm>
      </p:grpSpPr>
      <p:sp>
        <p:nvSpPr>
          <p:cNvPr id="18" name="Google Shape;18;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 name="Google Shape;2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23"/>
        <p:cNvGrpSpPr/>
        <p:nvPr/>
      </p:nvGrpSpPr>
      <p:grpSpPr>
        <a:xfrm>
          <a:off x="0" y="0"/>
          <a:ext cx="0" cy="0"/>
          <a:chOff x="0" y="0"/>
          <a:chExt cx="0" cy="0"/>
        </a:xfrm>
      </p:grpSpPr>
      <p:sp>
        <p:nvSpPr>
          <p:cNvPr id="24" name="Google Shape;2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ve vsebini" type="twoObj">
  <p:cSld name="TWO_OBJECTS">
    <p:spTree>
      <p:nvGrpSpPr>
        <p:cNvPr id="1" name="Shape 29"/>
        <p:cNvGrpSpPr/>
        <p:nvPr/>
      </p:nvGrpSpPr>
      <p:grpSpPr>
        <a:xfrm>
          <a:off x="0" y="0"/>
          <a:ext cx="0" cy="0"/>
          <a:chOff x="0" y="0"/>
          <a:chExt cx="0" cy="0"/>
        </a:xfrm>
      </p:grpSpPr>
      <p:sp>
        <p:nvSpPr>
          <p:cNvPr id="30" name="Google Shape;3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imerjava" type="twoTxTwoObj">
  <p:cSld name="TWO_OBJECTS_WITH_TEXT">
    <p:spTree>
      <p:nvGrpSpPr>
        <p:cNvPr id="1" name="Shape 36"/>
        <p:cNvGrpSpPr/>
        <p:nvPr/>
      </p:nvGrpSpPr>
      <p:grpSpPr>
        <a:xfrm>
          <a:off x="0" y="0"/>
          <a:ext cx="0" cy="0"/>
          <a:chOff x="0" y="0"/>
          <a:chExt cx="0" cy="0"/>
        </a:xfrm>
      </p:grpSpPr>
      <p:sp>
        <p:nvSpPr>
          <p:cNvPr id="37" name="Google Shape;37;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amo naslov" type="titleOnly">
  <p:cSld name="TITLE_ONLY">
    <p:spTree>
      <p:nvGrpSpPr>
        <p:cNvPr id="1" name="Shape 45"/>
        <p:cNvGrpSpPr/>
        <p:nvPr/>
      </p:nvGrpSpPr>
      <p:grpSpPr>
        <a:xfrm>
          <a:off x="0" y="0"/>
          <a:ext cx="0" cy="0"/>
          <a:chOff x="0" y="0"/>
          <a:chExt cx="0" cy="0"/>
        </a:xfrm>
      </p:grpSpPr>
      <p:sp>
        <p:nvSpPr>
          <p:cNvPr id="46" name="Google Shape;4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azen" type="blank">
  <p:cSld name="BLANK">
    <p:spTree>
      <p:nvGrpSpPr>
        <p:cNvPr id="1" name="Shape 50"/>
        <p:cNvGrpSpPr/>
        <p:nvPr/>
      </p:nvGrpSpPr>
      <p:grpSpPr>
        <a:xfrm>
          <a:off x="0" y="0"/>
          <a:ext cx="0" cy="0"/>
          <a:chOff x="0" y="0"/>
          <a:chExt cx="0" cy="0"/>
        </a:xfrm>
      </p:grpSpPr>
      <p:sp>
        <p:nvSpPr>
          <p:cNvPr id="51" name="Google Shape;5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sebina z naslovom" type="objTx">
  <p:cSld name="OBJECT_WITH_CAPTION_TEXT">
    <p:spTree>
      <p:nvGrpSpPr>
        <p:cNvPr id="1" name="Shape 54"/>
        <p:cNvGrpSpPr/>
        <p:nvPr/>
      </p:nvGrpSpPr>
      <p:grpSpPr>
        <a:xfrm>
          <a:off x="0" y="0"/>
          <a:ext cx="0" cy="0"/>
          <a:chOff x="0" y="0"/>
          <a:chExt cx="0" cy="0"/>
        </a:xfrm>
      </p:grpSpPr>
      <p:sp>
        <p:nvSpPr>
          <p:cNvPr id="55" name="Google Shape;55;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aslov in slika" type="picTx">
  <p:cSld name="PICTURE_WITH_CAPTION_TEXT">
    <p:spTree>
      <p:nvGrpSpPr>
        <p:cNvPr id="1" name="Shape 61"/>
        <p:cNvGrpSpPr/>
        <p:nvPr/>
      </p:nvGrpSpPr>
      <p:grpSpPr>
        <a:xfrm>
          <a:off x="0" y="0"/>
          <a:ext cx="0" cy="0"/>
          <a:chOff x="0" y="0"/>
          <a:chExt cx="0" cy="0"/>
        </a:xfrm>
      </p:grpSpPr>
      <p:sp>
        <p:nvSpPr>
          <p:cNvPr id="62" name="Google Shape;62;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britannica.com/topic/Battle-of-Iwo-Jim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reddit.com/r/beatles/comments/14bsx1/my_wife_bought_me_a_beatles_wall_calendar_i_was/" TargetMode="External"/><Relationship Id="rId5" Type="http://schemas.openxmlformats.org/officeDocument/2006/relationships/image" Target="../media/image28.png"/><Relationship Id="rId4" Type="http://schemas.openxmlformats.org/officeDocument/2006/relationships/hyperlink" Target="https://www.nbcnews.com/think/opinion/beatles-epic-abbey-road-remains-greatest-mic-drop-pop-music-ncna105918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www.youtube.com/user/TheGreatWar" TargetMode="External"/><Relationship Id="rId4" Type="http://schemas.openxmlformats.org/officeDocument/2006/relationships/hyperlink" Target="https://www.youtube.com/channel/UC510QYlOlKNyhy_zdQxnGYw/video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hyperlink" Target="https://www.youtube.com/watch?v=q7RHiyWHuV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www.youtube.com/watch?v=4iE2a6eOrb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9391555" y="6393669"/>
            <a:ext cx="610685" cy="305781"/>
          </a:xfrm>
          <a:prstGeom prst="rect">
            <a:avLst/>
          </a:prstGeom>
          <a:noFill/>
          <a:ln>
            <a:noFill/>
          </a:ln>
        </p:spPr>
      </p:pic>
      <p:pic>
        <p:nvPicPr>
          <p:cNvPr id="85" name="Google Shape;85;p1"/>
          <p:cNvPicPr preferRelativeResize="0"/>
          <p:nvPr/>
        </p:nvPicPr>
        <p:blipFill rotWithShape="1">
          <a:blip r:embed="rId4">
            <a:alphaModFix/>
          </a:blip>
          <a:srcRect/>
          <a:stretch/>
        </p:blipFill>
        <p:spPr>
          <a:xfrm>
            <a:off x="10153487" y="6416829"/>
            <a:ext cx="671703" cy="282621"/>
          </a:xfrm>
          <a:prstGeom prst="rect">
            <a:avLst/>
          </a:prstGeom>
          <a:noFill/>
          <a:ln>
            <a:noFill/>
          </a:ln>
        </p:spPr>
      </p:pic>
      <p:pic>
        <p:nvPicPr>
          <p:cNvPr id="86" name="Google Shape;86;p1" descr="MK izobrazevalno zaloznistvo"/>
          <p:cNvPicPr preferRelativeResize="0"/>
          <p:nvPr/>
        </p:nvPicPr>
        <p:blipFill rotWithShape="1">
          <a:blip r:embed="rId5">
            <a:alphaModFix/>
          </a:blip>
          <a:srcRect/>
          <a:stretch/>
        </p:blipFill>
        <p:spPr>
          <a:xfrm>
            <a:off x="10917891" y="6382116"/>
            <a:ext cx="1200514" cy="317334"/>
          </a:xfrm>
          <a:prstGeom prst="rect">
            <a:avLst/>
          </a:prstGeom>
          <a:noFill/>
          <a:ln>
            <a:noFill/>
          </a:ln>
        </p:spPr>
      </p:pic>
      <p:sp>
        <p:nvSpPr>
          <p:cNvPr id="87" name="Google Shape;87;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6000"/>
              <a:buFont typeface="Calibri"/>
              <a:buNone/>
            </a:pPr>
            <a:r>
              <a:rPr lang="sl-SI" b="1">
                <a:solidFill>
                  <a:srgbClr val="660000"/>
                </a:solidFill>
              </a:rPr>
              <a:t>KAJ NAM PRIPOVEDUJEJO ZGODOVINSKI VIRI?</a:t>
            </a:r>
            <a:br>
              <a:rPr lang="sl-SI" b="1">
                <a:solidFill>
                  <a:srgbClr val="660000"/>
                </a:solidFill>
              </a:rPr>
            </a:br>
            <a:r>
              <a:rPr lang="sl-SI" sz="4000">
                <a:solidFill>
                  <a:srgbClr val="660000"/>
                </a:solidFill>
              </a:rPr>
              <a:t>Laško, 2020</a:t>
            </a:r>
            <a:endParaRPr sz="4000">
              <a:solidFill>
                <a:srgbClr val="660000"/>
              </a:solidFill>
            </a:endParaRPr>
          </a:p>
        </p:txBody>
      </p:sp>
      <p:sp>
        <p:nvSpPr>
          <p:cNvPr id="88" name="Google Shape;88;p1"/>
          <p:cNvSpPr txBox="1">
            <a:spLocks noGrp="1"/>
          </p:cNvSpPr>
          <p:nvPr>
            <p:ph type="subTitle" idx="1"/>
          </p:nvPr>
        </p:nvSpPr>
        <p:spPr>
          <a:xfrm>
            <a:off x="128334" y="6244043"/>
            <a:ext cx="12087600" cy="455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A5A5A5"/>
              </a:buClr>
              <a:buSzPts val="1600"/>
              <a:buNone/>
            </a:pPr>
            <a:r>
              <a:rPr lang="sl-SI">
                <a:solidFill>
                  <a:srgbClr val="990000"/>
                </a:solidFill>
              </a:rPr>
              <a:t>Sonja Bregar Mazzini, Manuela Lisjak, Miha Černe</a:t>
            </a:r>
            <a:endParaRPr>
              <a:solidFill>
                <a:srgbClr val="990000"/>
              </a:solidFill>
            </a:endParaRPr>
          </a:p>
        </p:txBody>
      </p:sp>
      <p:cxnSp>
        <p:nvCxnSpPr>
          <p:cNvPr id="89" name="Google Shape;89;p1"/>
          <p:cNvCxnSpPr/>
          <p:nvPr/>
        </p:nvCxnSpPr>
        <p:spPr>
          <a:xfrm>
            <a:off x="4245429" y="6230983"/>
            <a:ext cx="3853542" cy="13063"/>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g70e2b36d07_0_52"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sp>
        <p:nvSpPr>
          <p:cNvPr id="156" name="Google Shape;156;g70e2b36d07_0_52"/>
          <p:cNvSpPr txBox="1">
            <a:spLocks noGrp="1"/>
          </p:cNvSpPr>
          <p:nvPr>
            <p:ph type="body" idx="1"/>
          </p:nvPr>
        </p:nvSpPr>
        <p:spPr>
          <a:xfrm>
            <a:off x="688159" y="370160"/>
            <a:ext cx="10515600" cy="76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None/>
            </a:pPr>
            <a:r>
              <a:rPr lang="sl-SI" sz="2800" b="1">
                <a:solidFill>
                  <a:srgbClr val="002060"/>
                </a:solidFill>
              </a:rPr>
              <a:t>Uporaba umetniške slike pri pouku zgodovine</a:t>
            </a:r>
            <a:endParaRPr sz="2800" b="1">
              <a:solidFill>
                <a:srgbClr val="002060"/>
              </a:solidFill>
            </a:endParaRPr>
          </a:p>
        </p:txBody>
      </p:sp>
      <p:sp>
        <p:nvSpPr>
          <p:cNvPr id="157" name="Google Shape;157;g70e2b36d07_0_52"/>
          <p:cNvSpPr txBox="1"/>
          <p:nvPr/>
        </p:nvSpPr>
        <p:spPr>
          <a:xfrm>
            <a:off x="0" y="370150"/>
            <a:ext cx="5865000" cy="58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b="1">
                <a:latin typeface="Calibri"/>
                <a:ea typeface="Calibri"/>
                <a:cs typeface="Calibri"/>
                <a:sym typeface="Calibri"/>
              </a:rPr>
              <a:t>Fizične lastnosti:</a:t>
            </a:r>
            <a:r>
              <a:rPr lang="sl-SI" sz="2400">
                <a:latin typeface="Calibri"/>
                <a:ea typeface="Calibri"/>
                <a:cs typeface="Calibri"/>
                <a:sym typeface="Calibri"/>
              </a:rPr>
              <a:t> Kaj je na sliki? Kakšna je vrsta slike? Katere barve prevladujejo? Kaj delajo osebe na sliki? Kateri dogodek je upodobljen? </a:t>
            </a:r>
            <a:endParaRPr sz="2400">
              <a:latin typeface="Calibri"/>
              <a:ea typeface="Calibri"/>
              <a:cs typeface="Calibri"/>
              <a:sym typeface="Calibri"/>
            </a:endParaRPr>
          </a:p>
          <a:p>
            <a:pPr marL="457200" lvl="0" indent="0" algn="l" rtl="0">
              <a:spcBef>
                <a:spcPts val="0"/>
              </a:spcBef>
              <a:spcAft>
                <a:spcPts val="0"/>
              </a:spcAft>
              <a:buNone/>
            </a:pP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b="1">
                <a:latin typeface="Calibri"/>
                <a:ea typeface="Calibri"/>
                <a:cs typeface="Calibri"/>
                <a:sym typeface="Calibri"/>
              </a:rPr>
              <a:t>Avtor: </a:t>
            </a:r>
            <a:r>
              <a:rPr lang="sl-SI" sz="2400">
                <a:latin typeface="Calibri"/>
                <a:ea typeface="Calibri"/>
                <a:cs typeface="Calibri"/>
                <a:sym typeface="Calibri"/>
              </a:rPr>
              <a:t>Kdo je avtor slike? Kdaj jo je naslikal? Ali je bil prisoten ob dogodku? </a:t>
            </a:r>
            <a:endParaRPr sz="2400">
              <a:latin typeface="Calibri"/>
              <a:ea typeface="Calibri"/>
              <a:cs typeface="Calibri"/>
              <a:sym typeface="Calibri"/>
            </a:endParaRPr>
          </a:p>
          <a:p>
            <a:pPr marL="457200" lvl="0" indent="0" algn="l" rtl="0">
              <a:spcBef>
                <a:spcPts val="0"/>
              </a:spcBef>
              <a:spcAft>
                <a:spcPts val="0"/>
              </a:spcAft>
              <a:buNone/>
            </a:pP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b="1">
                <a:latin typeface="Calibri"/>
                <a:ea typeface="Calibri"/>
                <a:cs typeface="Calibri"/>
                <a:sym typeface="Calibri"/>
              </a:rPr>
              <a:t>Pomen:</a:t>
            </a:r>
            <a:r>
              <a:rPr lang="sl-SI" sz="2400">
                <a:latin typeface="Calibri"/>
                <a:ea typeface="Calibri"/>
                <a:cs typeface="Calibri"/>
                <a:sym typeface="Calibri"/>
              </a:rPr>
              <a:t> Kaj je želel avtor s sliko sporočiti? Katere simbole lahko razberemo iz slike? Komu je slika namenjena?</a:t>
            </a:r>
            <a:endParaRPr sz="2400">
              <a:latin typeface="Calibri"/>
              <a:ea typeface="Calibri"/>
              <a:cs typeface="Calibri"/>
              <a:sym typeface="Calibri"/>
            </a:endParaRPr>
          </a:p>
          <a:p>
            <a:pPr marL="45720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p:txBody>
      </p:sp>
      <p:pic>
        <p:nvPicPr>
          <p:cNvPr id="158" name="Google Shape;158;g70e2b36d07_0_52"/>
          <p:cNvPicPr preferRelativeResize="0"/>
          <p:nvPr/>
        </p:nvPicPr>
        <p:blipFill>
          <a:blip r:embed="rId4">
            <a:alphaModFix/>
          </a:blip>
          <a:stretch>
            <a:fillRect/>
          </a:stretch>
        </p:blipFill>
        <p:spPr>
          <a:xfrm>
            <a:off x="6034800" y="1236700"/>
            <a:ext cx="5971076" cy="4609100"/>
          </a:xfrm>
          <a:prstGeom prst="rect">
            <a:avLst/>
          </a:prstGeom>
          <a:noFill/>
          <a:ln>
            <a:noFill/>
          </a:ln>
        </p:spPr>
      </p:pic>
      <p:sp>
        <p:nvSpPr>
          <p:cNvPr id="159" name="Google Shape;159;g70e2b36d07_0_52"/>
          <p:cNvSpPr txBox="1"/>
          <p:nvPr/>
        </p:nvSpPr>
        <p:spPr>
          <a:xfrm>
            <a:off x="6768050" y="5747475"/>
            <a:ext cx="4664400" cy="7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SI" sz="2400">
                <a:solidFill>
                  <a:schemeClr val="dk1"/>
                </a:solidFill>
                <a:latin typeface="Calibri"/>
                <a:ea typeface="Calibri"/>
                <a:cs typeface="Calibri"/>
                <a:sym typeface="Calibri"/>
              </a:rPr>
              <a:t>Primer: F. Goya: Tretji maj, 1808 </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g70e2b36d07_0_58"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sp>
        <p:nvSpPr>
          <p:cNvPr id="165" name="Google Shape;165;g70e2b36d07_0_58"/>
          <p:cNvSpPr txBox="1">
            <a:spLocks noGrp="1"/>
          </p:cNvSpPr>
          <p:nvPr>
            <p:ph type="body" idx="1"/>
          </p:nvPr>
        </p:nvSpPr>
        <p:spPr>
          <a:xfrm>
            <a:off x="688159" y="370160"/>
            <a:ext cx="10515600" cy="76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None/>
            </a:pPr>
            <a:r>
              <a:rPr lang="sl-SI" sz="2800" b="1">
                <a:solidFill>
                  <a:srgbClr val="002060"/>
                </a:solidFill>
              </a:rPr>
              <a:t>Francisco Goya : Tretji maj, 1808 (delo z učbenikom)</a:t>
            </a:r>
            <a:endParaRPr sz="2800" b="1">
              <a:solidFill>
                <a:srgbClr val="002060"/>
              </a:solidFill>
            </a:endParaRPr>
          </a:p>
        </p:txBody>
      </p:sp>
      <p:sp>
        <p:nvSpPr>
          <p:cNvPr id="166" name="Google Shape;166;g70e2b36d07_0_58"/>
          <p:cNvSpPr txBox="1"/>
          <p:nvPr/>
        </p:nvSpPr>
        <p:spPr>
          <a:xfrm>
            <a:off x="181125" y="1124250"/>
            <a:ext cx="11523600" cy="49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400">
                <a:solidFill>
                  <a:schemeClr val="dk1"/>
                </a:solidFill>
                <a:latin typeface="Calibri"/>
                <a:ea typeface="Calibri"/>
                <a:cs typeface="Calibri"/>
                <a:sym typeface="Calibri"/>
              </a:rPr>
              <a:t>V učbeniku na straneh 89 in 90 poišči vzroke za streljanje civilistov na Goyevi upodobitvi. Odgovori na vprašanja.</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sl-SI" sz="2400">
                <a:solidFill>
                  <a:schemeClr val="dk1"/>
                </a:solidFill>
                <a:latin typeface="Calibri"/>
                <a:ea typeface="Calibri"/>
                <a:cs typeface="Calibri"/>
                <a:sym typeface="Calibri"/>
              </a:rPr>
              <a:t>Kaj delajo osebe na levi in desni strani slike?</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sl-SI" sz="2400">
                <a:solidFill>
                  <a:schemeClr val="dk1"/>
                </a:solidFill>
                <a:latin typeface="Calibri"/>
                <a:ea typeface="Calibri"/>
                <a:cs typeface="Calibri"/>
                <a:sym typeface="Calibri"/>
              </a:rPr>
              <a:t>Kje se je zgodil dogodek, ki je upodobljen na sliki?</a:t>
            </a:r>
            <a:endParaRPr sz="2400">
              <a:solidFill>
                <a:schemeClr val="dk1"/>
              </a:solidFill>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Kdo je izvajal usmrtitve?</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Na kakšen način so jih izvajali?</a:t>
            </a:r>
            <a:endParaRPr sz="2400">
              <a:latin typeface="Calibri"/>
              <a:ea typeface="Calibri"/>
              <a:cs typeface="Calibri"/>
              <a:sym typeface="Calibri"/>
            </a:endParaRPr>
          </a:p>
          <a:p>
            <a:pPr marL="457200" lvl="0" indent="0" algn="l" rtl="0">
              <a:spcBef>
                <a:spcPts val="0"/>
              </a:spcBef>
              <a:spcAft>
                <a:spcPts val="0"/>
              </a:spcAft>
              <a:buNone/>
            </a:pP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a:solidFill>
                  <a:schemeClr val="dk1"/>
                </a:solidFill>
                <a:latin typeface="Calibri"/>
                <a:ea typeface="Calibri"/>
                <a:cs typeface="Calibri"/>
                <a:sym typeface="Calibri"/>
              </a:rPr>
              <a:t>Katera skupina je osvetljena? Zakaj?</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Oglejte si izraze na obrazih talcev. Kaj sporočajo?</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Kaj je želel s sliko sporočiti Goya?</a:t>
            </a:r>
            <a:endParaRPr sz="2400">
              <a:latin typeface="Calibri"/>
              <a:ea typeface="Calibri"/>
              <a:cs typeface="Calibri"/>
              <a:sym typeface="Calibri"/>
            </a:endParaRPr>
          </a:p>
          <a:p>
            <a:pPr marL="457200" lvl="0" indent="0" algn="l" rtl="0">
              <a:spcBef>
                <a:spcPts val="0"/>
              </a:spcBef>
              <a:spcAft>
                <a:spcPts val="0"/>
              </a:spcAft>
              <a:buNone/>
            </a:pP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S pomočjo slike kraljeve usmrtitve na strani 86 presodite, zakaj so Napoleonovi vojaki izvajali javne usmrtitve, od kod je ta praksa izvirala in v čem se je od izvorne razlikovala?</a:t>
            </a:r>
            <a:endParaRPr sz="2400">
              <a:latin typeface="Calibri"/>
              <a:ea typeface="Calibri"/>
              <a:cs typeface="Calibri"/>
              <a:sym typeface="Calibri"/>
            </a:endParaRPr>
          </a:p>
          <a:p>
            <a:pPr marL="45720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p:txBody>
      </p:sp>
      <p:pic>
        <p:nvPicPr>
          <p:cNvPr id="167" name="Google Shape;167;g70e2b36d07_0_58"/>
          <p:cNvPicPr preferRelativeResize="0"/>
          <p:nvPr/>
        </p:nvPicPr>
        <p:blipFill rotWithShape="1">
          <a:blip r:embed="rId4">
            <a:alphaModFix/>
          </a:blip>
          <a:srcRect l="7866" t="33744" r="47613" b="33734"/>
          <a:stretch/>
        </p:blipFill>
        <p:spPr>
          <a:xfrm>
            <a:off x="7426575" y="1921875"/>
            <a:ext cx="4765426" cy="26872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g70e2b36d07_0_7"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pic>
        <p:nvPicPr>
          <p:cNvPr id="173" name="Google Shape;173;g70e2b36d07_0_7"/>
          <p:cNvPicPr preferRelativeResize="0"/>
          <p:nvPr/>
        </p:nvPicPr>
        <p:blipFill>
          <a:blip r:embed="rId4">
            <a:alphaModFix/>
          </a:blip>
          <a:stretch>
            <a:fillRect/>
          </a:stretch>
        </p:blipFill>
        <p:spPr>
          <a:xfrm>
            <a:off x="152400" y="152400"/>
            <a:ext cx="10950514" cy="65531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g70e2b36d07_0_64"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sp>
        <p:nvSpPr>
          <p:cNvPr id="179" name="Google Shape;179;g70e2b36d07_0_64"/>
          <p:cNvSpPr txBox="1">
            <a:spLocks noGrp="1"/>
          </p:cNvSpPr>
          <p:nvPr>
            <p:ph type="body" idx="1"/>
          </p:nvPr>
        </p:nvSpPr>
        <p:spPr>
          <a:xfrm>
            <a:off x="688159" y="370160"/>
            <a:ext cx="10515600" cy="76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None/>
            </a:pPr>
            <a:r>
              <a:rPr lang="sl-SI" sz="2800" b="1">
                <a:solidFill>
                  <a:srgbClr val="002060"/>
                </a:solidFill>
              </a:rPr>
              <a:t>Jean-Leon Gerome : Bonaparte pred sfingo (ponavljanje) </a:t>
            </a:r>
            <a:endParaRPr sz="2800" b="1">
              <a:solidFill>
                <a:srgbClr val="002060"/>
              </a:solidFill>
            </a:endParaRPr>
          </a:p>
        </p:txBody>
      </p:sp>
      <p:sp>
        <p:nvSpPr>
          <p:cNvPr id="180" name="Google Shape;180;g70e2b36d07_0_64"/>
          <p:cNvSpPr txBox="1"/>
          <p:nvPr/>
        </p:nvSpPr>
        <p:spPr>
          <a:xfrm>
            <a:off x="0" y="1511100"/>
            <a:ext cx="11523600" cy="5565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Kdo je upodobljen na sliki? Kje se nahaja?</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Kako se imenuja skulptura na sliki? Navedi zgodovinsko obdobje</a:t>
            </a:r>
            <a:endParaRPr sz="2400">
              <a:latin typeface="Calibri"/>
              <a:ea typeface="Calibri"/>
              <a:cs typeface="Calibri"/>
              <a:sym typeface="Calibri"/>
            </a:endParaRPr>
          </a:p>
          <a:p>
            <a:pPr marL="457200" lvl="0" indent="0" algn="l" rtl="0">
              <a:spcBef>
                <a:spcPts val="0"/>
              </a:spcBef>
              <a:spcAft>
                <a:spcPts val="0"/>
              </a:spcAft>
              <a:buNone/>
            </a:pPr>
            <a:r>
              <a:rPr lang="sl-SI" sz="2400">
                <a:latin typeface="Calibri"/>
                <a:ea typeface="Calibri"/>
                <a:cs typeface="Calibri"/>
                <a:sym typeface="Calibri"/>
              </a:rPr>
              <a:t>njenega nastanka.</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Navedi dva antična evropska voditelja, ki sta pred Napoleonom</a:t>
            </a:r>
            <a:endParaRPr sz="2400">
              <a:latin typeface="Calibri"/>
              <a:ea typeface="Calibri"/>
              <a:cs typeface="Calibri"/>
              <a:sym typeface="Calibri"/>
            </a:endParaRPr>
          </a:p>
          <a:p>
            <a:pPr marL="457200" lvl="0" indent="0" algn="l" rtl="0">
              <a:spcBef>
                <a:spcPts val="0"/>
              </a:spcBef>
              <a:spcAft>
                <a:spcPts val="0"/>
              </a:spcAft>
              <a:buNone/>
            </a:pPr>
            <a:r>
              <a:rPr lang="sl-SI" sz="2400">
                <a:latin typeface="Calibri"/>
                <a:ea typeface="Calibri"/>
                <a:cs typeface="Calibri"/>
                <a:sym typeface="Calibri"/>
              </a:rPr>
              <a:t>to deželo zasedla.</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Pohod primerjaj z Napoleonovim bojem v Italiji. Kje je bil bolj uspešen? Kako se je končal njegov pohod po Italiji? Kaj je Napoleon storil ob vrnitvi v Francijo? </a:t>
            </a:r>
            <a:endParaRPr sz="2400">
              <a:latin typeface="Calibri"/>
              <a:ea typeface="Calibri"/>
              <a:cs typeface="Calibri"/>
              <a:sym typeface="Calibri"/>
            </a:endParaRPr>
          </a:p>
          <a:p>
            <a:pPr marL="45720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p:txBody>
      </p:sp>
      <p:pic>
        <p:nvPicPr>
          <p:cNvPr id="181" name="Google Shape;181;g70e2b36d07_0_64"/>
          <p:cNvPicPr preferRelativeResize="0"/>
          <p:nvPr/>
        </p:nvPicPr>
        <p:blipFill rotWithShape="1">
          <a:blip r:embed="rId4">
            <a:alphaModFix/>
          </a:blip>
          <a:srcRect l="53364" t="13109" r="11900" b="29415"/>
          <a:stretch/>
        </p:blipFill>
        <p:spPr>
          <a:xfrm>
            <a:off x="8700850" y="1136350"/>
            <a:ext cx="3160325" cy="3129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g811468c00a_0_11"/>
          <p:cNvPicPr preferRelativeResize="0"/>
          <p:nvPr/>
        </p:nvPicPr>
        <p:blipFill>
          <a:blip r:embed="rId3">
            <a:alphaModFix/>
          </a:blip>
          <a:stretch>
            <a:fillRect/>
          </a:stretch>
        </p:blipFill>
        <p:spPr>
          <a:xfrm>
            <a:off x="7335642" y="3581388"/>
            <a:ext cx="4479158" cy="3124213"/>
          </a:xfrm>
          <a:prstGeom prst="rect">
            <a:avLst/>
          </a:prstGeom>
          <a:noFill/>
          <a:ln>
            <a:noFill/>
          </a:ln>
        </p:spPr>
      </p:pic>
      <p:pic>
        <p:nvPicPr>
          <p:cNvPr id="187" name="Google Shape;187;g811468c00a_0_11"/>
          <p:cNvPicPr preferRelativeResize="0"/>
          <p:nvPr/>
        </p:nvPicPr>
        <p:blipFill>
          <a:blip r:embed="rId4">
            <a:alphaModFix/>
          </a:blip>
          <a:stretch>
            <a:fillRect/>
          </a:stretch>
        </p:blipFill>
        <p:spPr>
          <a:xfrm>
            <a:off x="4717634" y="3581388"/>
            <a:ext cx="2110633" cy="3124214"/>
          </a:xfrm>
          <a:prstGeom prst="rect">
            <a:avLst/>
          </a:prstGeom>
          <a:noFill/>
          <a:ln>
            <a:noFill/>
          </a:ln>
        </p:spPr>
      </p:pic>
      <p:pic>
        <p:nvPicPr>
          <p:cNvPr id="188" name="Google Shape;188;g811468c00a_0_11"/>
          <p:cNvPicPr preferRelativeResize="0"/>
          <p:nvPr/>
        </p:nvPicPr>
        <p:blipFill>
          <a:blip r:embed="rId5">
            <a:alphaModFix/>
          </a:blip>
          <a:stretch>
            <a:fillRect/>
          </a:stretch>
        </p:blipFill>
        <p:spPr>
          <a:xfrm>
            <a:off x="304800" y="217238"/>
            <a:ext cx="4412834" cy="3124212"/>
          </a:xfrm>
          <a:prstGeom prst="rect">
            <a:avLst/>
          </a:prstGeom>
          <a:noFill/>
          <a:ln>
            <a:noFill/>
          </a:ln>
        </p:spPr>
      </p:pic>
      <p:pic>
        <p:nvPicPr>
          <p:cNvPr id="189" name="Google Shape;189;g811468c00a_0_11"/>
          <p:cNvPicPr preferRelativeResize="0"/>
          <p:nvPr/>
        </p:nvPicPr>
        <p:blipFill>
          <a:blip r:embed="rId6">
            <a:alphaModFix/>
          </a:blip>
          <a:stretch>
            <a:fillRect/>
          </a:stretch>
        </p:blipFill>
        <p:spPr>
          <a:xfrm>
            <a:off x="8837422" y="217250"/>
            <a:ext cx="2866476" cy="4234100"/>
          </a:xfrm>
          <a:prstGeom prst="rect">
            <a:avLst/>
          </a:prstGeom>
          <a:noFill/>
          <a:ln>
            <a:noFill/>
          </a:ln>
        </p:spPr>
      </p:pic>
      <p:pic>
        <p:nvPicPr>
          <p:cNvPr id="190" name="Google Shape;190;g811468c00a_0_11"/>
          <p:cNvPicPr preferRelativeResize="0"/>
          <p:nvPr/>
        </p:nvPicPr>
        <p:blipFill>
          <a:blip r:embed="rId7">
            <a:alphaModFix/>
          </a:blip>
          <a:stretch>
            <a:fillRect/>
          </a:stretch>
        </p:blipFill>
        <p:spPr>
          <a:xfrm>
            <a:off x="198775" y="3429000"/>
            <a:ext cx="4870326" cy="3246900"/>
          </a:xfrm>
          <a:prstGeom prst="rect">
            <a:avLst/>
          </a:prstGeom>
          <a:noFill/>
          <a:ln>
            <a:noFill/>
          </a:ln>
        </p:spPr>
      </p:pic>
      <p:pic>
        <p:nvPicPr>
          <p:cNvPr id="191" name="Google Shape;191;g811468c00a_0_11"/>
          <p:cNvPicPr preferRelativeResize="0"/>
          <p:nvPr/>
        </p:nvPicPr>
        <p:blipFill>
          <a:blip r:embed="rId8">
            <a:alphaModFix/>
          </a:blip>
          <a:stretch>
            <a:fillRect/>
          </a:stretch>
        </p:blipFill>
        <p:spPr>
          <a:xfrm>
            <a:off x="5407430" y="56800"/>
            <a:ext cx="2740200" cy="3799600"/>
          </a:xfrm>
          <a:prstGeom prst="rect">
            <a:avLst/>
          </a:prstGeom>
          <a:noFill/>
          <a:ln>
            <a:noFill/>
          </a:ln>
        </p:spPr>
      </p:pic>
      <p:sp>
        <p:nvSpPr>
          <p:cNvPr id="192" name="Google Shape;192;g811468c00a_0_11"/>
          <p:cNvSpPr txBox="1">
            <a:spLocks noGrp="1"/>
          </p:cNvSpPr>
          <p:nvPr>
            <p:ph type="body" idx="1"/>
          </p:nvPr>
        </p:nvSpPr>
        <p:spPr>
          <a:xfrm>
            <a:off x="2513700" y="2632100"/>
            <a:ext cx="7164600" cy="1224300"/>
          </a:xfrm>
          <a:prstGeom prst="rect">
            <a:avLst/>
          </a:prstGeom>
          <a:solidFill>
            <a:srgbClr val="FFFFFF"/>
          </a:solidFill>
        </p:spPr>
        <p:txBody>
          <a:bodyPr spcFirstLastPara="1" wrap="square" lIns="91425" tIns="45700" rIns="91425" bIns="45700" anchor="t" anchorCtr="0">
            <a:noAutofit/>
          </a:bodyPr>
          <a:lstStyle/>
          <a:p>
            <a:pPr marL="0" lvl="0" indent="0" algn="ctr" rtl="0">
              <a:spcBef>
                <a:spcPts val="1000"/>
              </a:spcBef>
              <a:spcAft>
                <a:spcPts val="0"/>
              </a:spcAft>
              <a:buNone/>
            </a:pPr>
            <a:r>
              <a:rPr lang="sl-SI" sz="3000" b="1">
                <a:solidFill>
                  <a:srgbClr val="990000"/>
                </a:solidFill>
              </a:rPr>
              <a:t>KARIKATURA KOT ZGODOVINSKI VIR</a:t>
            </a:r>
            <a:endParaRPr sz="3000" b="1">
              <a:solidFill>
                <a:srgbClr val="990000"/>
              </a:solidFill>
            </a:endParaRPr>
          </a:p>
          <a:p>
            <a:pPr marL="0" lvl="0" indent="0" algn="ctr" rtl="0">
              <a:spcBef>
                <a:spcPts val="1000"/>
              </a:spcBef>
              <a:spcAft>
                <a:spcPts val="0"/>
              </a:spcAft>
              <a:buNone/>
            </a:pPr>
            <a:r>
              <a:rPr lang="sl-SI" sz="3000" b="1">
                <a:solidFill>
                  <a:srgbClr val="990000"/>
                </a:solidFill>
              </a:rPr>
              <a:t>Manuela Lisjak</a:t>
            </a:r>
            <a:endParaRPr sz="3000" b="1">
              <a:solidFill>
                <a:srgbClr val="99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g8117d5fb09_2_0"/>
          <p:cNvPicPr preferRelativeResize="0"/>
          <p:nvPr/>
        </p:nvPicPr>
        <p:blipFill>
          <a:blip r:embed="rId3">
            <a:alphaModFix/>
          </a:blip>
          <a:stretch>
            <a:fillRect/>
          </a:stretch>
        </p:blipFill>
        <p:spPr>
          <a:xfrm>
            <a:off x="9566925" y="4023875"/>
            <a:ext cx="2625076" cy="2834123"/>
          </a:xfrm>
          <a:prstGeom prst="rect">
            <a:avLst/>
          </a:prstGeom>
          <a:noFill/>
          <a:ln>
            <a:noFill/>
          </a:ln>
        </p:spPr>
      </p:pic>
      <p:sp>
        <p:nvSpPr>
          <p:cNvPr id="198" name="Google Shape;198;g8117d5fb09_2_0"/>
          <p:cNvSpPr txBox="1">
            <a:spLocks noGrp="1"/>
          </p:cNvSpPr>
          <p:nvPr>
            <p:ph type="body" idx="1"/>
          </p:nvPr>
        </p:nvSpPr>
        <p:spPr>
          <a:xfrm>
            <a:off x="831850" y="867880"/>
            <a:ext cx="10515600" cy="5221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sl-SI" sz="3000" b="1">
                <a:solidFill>
                  <a:srgbClr val="000000"/>
                </a:solidFill>
                <a:latin typeface="Cambria"/>
                <a:ea typeface="Cambria"/>
                <a:cs typeface="Cambria"/>
                <a:sym typeface="Cambria"/>
              </a:rPr>
              <a:t>Uporaba karikature pri pouku zgodovine</a:t>
            </a:r>
            <a:endParaRPr sz="3000" b="1">
              <a:solidFill>
                <a:srgbClr val="000000"/>
              </a:solidFill>
              <a:latin typeface="Cambria"/>
              <a:ea typeface="Cambria"/>
              <a:cs typeface="Cambria"/>
              <a:sym typeface="Cambria"/>
            </a:endParaRPr>
          </a:p>
          <a:p>
            <a:pPr marL="0" lvl="0" indent="0" algn="ctr" rtl="0">
              <a:spcBef>
                <a:spcPts val="1000"/>
              </a:spcBef>
              <a:spcAft>
                <a:spcPts val="0"/>
              </a:spcAft>
              <a:buNone/>
            </a:pPr>
            <a:endParaRPr sz="3000" b="1">
              <a:solidFill>
                <a:srgbClr val="000000"/>
              </a:solidFill>
              <a:latin typeface="Cambria"/>
              <a:ea typeface="Cambria"/>
              <a:cs typeface="Cambria"/>
              <a:sym typeface="Cambria"/>
            </a:endParaRPr>
          </a:p>
          <a:p>
            <a:pPr marL="457200" lvl="0" indent="0" algn="l" rtl="0">
              <a:spcBef>
                <a:spcPts val="1000"/>
              </a:spcBef>
              <a:spcAft>
                <a:spcPts val="0"/>
              </a:spcAft>
              <a:buNone/>
            </a:pPr>
            <a:r>
              <a:rPr lang="sl-SI" sz="2500" i="1">
                <a:solidFill>
                  <a:srgbClr val="000000"/>
                </a:solidFill>
                <a:latin typeface="Cambria"/>
                <a:ea typeface="Cambria"/>
                <a:cs typeface="Cambria"/>
                <a:sym typeface="Cambria"/>
              </a:rPr>
              <a:t>“risba z zelo poudarjenimi značilnimi potezami, lastnostmi upodobljene osebe, prikazanega dogodka </a:t>
            </a:r>
            <a:r>
              <a:rPr lang="sl-SI" sz="2500">
                <a:solidFill>
                  <a:srgbClr val="000000"/>
                </a:solidFill>
                <a:latin typeface="Cambria"/>
                <a:ea typeface="Cambria"/>
                <a:cs typeface="Cambria"/>
                <a:sym typeface="Cambria"/>
              </a:rPr>
              <a:t>in </a:t>
            </a:r>
            <a:r>
              <a:rPr lang="sl-SI" sz="2500" i="1">
                <a:solidFill>
                  <a:srgbClr val="000000"/>
                </a:solidFill>
                <a:latin typeface="Cambria"/>
                <a:ea typeface="Cambria"/>
                <a:cs typeface="Cambria"/>
                <a:sym typeface="Cambria"/>
              </a:rPr>
              <a:t>izmaličena, popačena podoba česa.”</a:t>
            </a:r>
            <a:endParaRPr sz="2500" i="1">
              <a:solidFill>
                <a:srgbClr val="000000"/>
              </a:solidFill>
              <a:latin typeface="Cambria"/>
              <a:ea typeface="Cambria"/>
              <a:cs typeface="Cambria"/>
              <a:sym typeface="Cambria"/>
            </a:endParaRPr>
          </a:p>
          <a:p>
            <a:pPr marL="457200" lvl="0" indent="0" algn="l" rtl="0">
              <a:spcBef>
                <a:spcPts val="1000"/>
              </a:spcBef>
              <a:spcAft>
                <a:spcPts val="0"/>
              </a:spcAft>
              <a:buNone/>
            </a:pPr>
            <a:endParaRPr sz="2500" i="1">
              <a:solidFill>
                <a:srgbClr val="000000"/>
              </a:solidFill>
              <a:latin typeface="Cambria"/>
              <a:ea typeface="Cambria"/>
              <a:cs typeface="Cambria"/>
              <a:sym typeface="Cambria"/>
            </a:endParaRPr>
          </a:p>
          <a:p>
            <a:pPr marL="457200" lvl="0" indent="-387350" algn="l" rtl="0">
              <a:spcBef>
                <a:spcPts val="1000"/>
              </a:spcBef>
              <a:spcAft>
                <a:spcPts val="0"/>
              </a:spcAft>
              <a:buClr>
                <a:srgbClr val="000000"/>
              </a:buClr>
              <a:buSzPts val="2500"/>
              <a:buFont typeface="Cambria"/>
              <a:buChar char="➔"/>
            </a:pPr>
            <a:r>
              <a:rPr lang="sl-SI" sz="2500">
                <a:solidFill>
                  <a:srgbClr val="000000"/>
                </a:solidFill>
                <a:latin typeface="Cambria"/>
                <a:ea typeface="Cambria"/>
                <a:cs typeface="Cambria"/>
                <a:sym typeface="Cambria"/>
              </a:rPr>
              <a:t>učence z uporabo karikature med učnim procesom </a:t>
            </a:r>
            <a:r>
              <a:rPr lang="sl-SI" sz="2500" b="1">
                <a:solidFill>
                  <a:srgbClr val="000000"/>
                </a:solidFill>
                <a:latin typeface="Cambria"/>
                <a:ea typeface="Cambria"/>
                <a:cs typeface="Cambria"/>
                <a:sym typeface="Cambria"/>
              </a:rPr>
              <a:t>spodbudimo </a:t>
            </a:r>
            <a:r>
              <a:rPr lang="sl-SI" sz="2500">
                <a:solidFill>
                  <a:srgbClr val="000000"/>
                </a:solidFill>
                <a:latin typeface="Cambria"/>
                <a:ea typeface="Cambria"/>
                <a:cs typeface="Cambria"/>
                <a:sym typeface="Cambria"/>
              </a:rPr>
              <a:t>k sistematičnemu opazovanju, analizi in vrednotenju slikovnega gradiva, kar pripomore k njihovemu </a:t>
            </a:r>
            <a:r>
              <a:rPr lang="sl-SI" sz="2500" b="1">
                <a:solidFill>
                  <a:srgbClr val="000000"/>
                </a:solidFill>
                <a:latin typeface="Cambria"/>
                <a:ea typeface="Cambria"/>
                <a:cs typeface="Cambria"/>
                <a:sym typeface="Cambria"/>
              </a:rPr>
              <a:t>aktivnemu sodelovanju</a:t>
            </a:r>
            <a:r>
              <a:rPr lang="sl-SI" sz="2500">
                <a:solidFill>
                  <a:srgbClr val="000000"/>
                </a:solidFill>
                <a:latin typeface="Cambria"/>
                <a:ea typeface="Cambria"/>
                <a:cs typeface="Cambria"/>
                <a:sym typeface="Cambria"/>
              </a:rPr>
              <a:t>.</a:t>
            </a:r>
            <a:endParaRPr sz="2500">
              <a:solidFill>
                <a:srgbClr val="000000"/>
              </a:solidFill>
              <a:latin typeface="Cambria"/>
              <a:ea typeface="Cambria"/>
              <a:cs typeface="Cambria"/>
              <a:sym typeface="Cambri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8117d5fb09_2_6"/>
          <p:cNvSpPr txBox="1">
            <a:spLocks noGrp="1"/>
          </p:cNvSpPr>
          <p:nvPr>
            <p:ph type="title"/>
          </p:nvPr>
        </p:nvSpPr>
        <p:spPr>
          <a:xfrm>
            <a:off x="838200" y="110425"/>
            <a:ext cx="10515600" cy="13257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Clr>
                <a:schemeClr val="dk1"/>
              </a:buClr>
              <a:buSzPts val="1100"/>
              <a:buFont typeface="Arial"/>
              <a:buNone/>
            </a:pPr>
            <a:r>
              <a:rPr lang="sl-SI" sz="3000" b="1">
                <a:latin typeface="Cambria"/>
                <a:ea typeface="Cambria"/>
                <a:cs typeface="Cambria"/>
                <a:sym typeface="Cambria"/>
              </a:rPr>
              <a:t>Uporaba karikature pri pouku zgodovine</a:t>
            </a:r>
            <a:endParaRPr sz="3000" b="1">
              <a:latin typeface="Cambria"/>
              <a:ea typeface="Cambria"/>
              <a:cs typeface="Cambria"/>
              <a:sym typeface="Cambria"/>
            </a:endParaRPr>
          </a:p>
          <a:p>
            <a:pPr marL="0" lvl="0" indent="0" algn="l" rtl="0">
              <a:spcBef>
                <a:spcPts val="0"/>
              </a:spcBef>
              <a:spcAft>
                <a:spcPts val="0"/>
              </a:spcAft>
              <a:buNone/>
            </a:pPr>
            <a:endParaRPr/>
          </a:p>
        </p:txBody>
      </p:sp>
      <p:sp>
        <p:nvSpPr>
          <p:cNvPr id="204" name="Google Shape;204;g8117d5fb09_2_6"/>
          <p:cNvSpPr txBox="1">
            <a:spLocks noGrp="1"/>
          </p:cNvSpPr>
          <p:nvPr>
            <p:ph type="body" idx="1"/>
          </p:nvPr>
        </p:nvSpPr>
        <p:spPr>
          <a:xfrm>
            <a:off x="669775" y="835425"/>
            <a:ext cx="11018100" cy="6022500"/>
          </a:xfrm>
          <a:prstGeom prst="rect">
            <a:avLst/>
          </a:prstGeom>
        </p:spPr>
        <p:txBody>
          <a:bodyPr spcFirstLastPara="1" wrap="square" lIns="91425" tIns="45700" rIns="91425" bIns="45700" anchor="t" anchorCtr="0">
            <a:noAutofit/>
          </a:bodyPr>
          <a:lstStyle/>
          <a:p>
            <a:pPr marL="0" lvl="0" indent="0" algn="ctr" rtl="0">
              <a:lnSpc>
                <a:spcPct val="115000"/>
              </a:lnSpc>
              <a:spcBef>
                <a:spcPts val="1000"/>
              </a:spcBef>
              <a:spcAft>
                <a:spcPts val="0"/>
              </a:spcAft>
              <a:buNone/>
            </a:pPr>
            <a:r>
              <a:rPr lang="sl-SI" sz="3000">
                <a:solidFill>
                  <a:srgbClr val="990000"/>
                </a:solidFill>
                <a:latin typeface="Cambria"/>
                <a:ea typeface="Cambria"/>
                <a:cs typeface="Cambria"/>
                <a:sym typeface="Cambria"/>
              </a:rPr>
              <a:t>Metoda dela s karikaturami</a:t>
            </a:r>
            <a:endParaRPr sz="3000">
              <a:solidFill>
                <a:srgbClr val="990000"/>
              </a:solidFill>
              <a:latin typeface="Cambria"/>
              <a:ea typeface="Cambria"/>
              <a:cs typeface="Cambria"/>
              <a:sym typeface="Cambria"/>
            </a:endParaRPr>
          </a:p>
          <a:p>
            <a:pPr marL="457200" lvl="0" indent="-387350" algn="l" rtl="0">
              <a:lnSpc>
                <a:spcPct val="115000"/>
              </a:lnSpc>
              <a:spcBef>
                <a:spcPts val="1000"/>
              </a:spcBef>
              <a:spcAft>
                <a:spcPts val="0"/>
              </a:spcAft>
              <a:buClr>
                <a:srgbClr val="000000"/>
              </a:buClr>
              <a:buSzPts val="2500"/>
              <a:buFont typeface="Cambria"/>
              <a:buChar char="➔"/>
            </a:pPr>
            <a:r>
              <a:rPr lang="sl-SI" sz="2500">
                <a:solidFill>
                  <a:srgbClr val="000000"/>
                </a:solidFill>
                <a:latin typeface="Cambria"/>
                <a:ea typeface="Cambria"/>
                <a:cs typeface="Cambria"/>
                <a:sym typeface="Cambria"/>
              </a:rPr>
              <a:t>Kdo je prikazan na karikaturi?</a:t>
            </a:r>
            <a:endParaRPr sz="2500">
              <a:solidFill>
                <a:srgbClr val="000000"/>
              </a:solidFill>
              <a:latin typeface="Cambria"/>
              <a:ea typeface="Cambria"/>
              <a:cs typeface="Cambria"/>
              <a:sym typeface="Cambria"/>
            </a:endParaRPr>
          </a:p>
          <a:p>
            <a:pPr marL="457200" lvl="0" indent="-387350" algn="l" rtl="0">
              <a:lnSpc>
                <a:spcPct val="115000"/>
              </a:lnSpc>
              <a:spcBef>
                <a:spcPts val="0"/>
              </a:spcBef>
              <a:spcAft>
                <a:spcPts val="0"/>
              </a:spcAft>
              <a:buClr>
                <a:srgbClr val="000000"/>
              </a:buClr>
              <a:buSzPts val="2500"/>
              <a:buFont typeface="Cambria"/>
              <a:buChar char="➔"/>
            </a:pPr>
            <a:r>
              <a:rPr lang="sl-SI" sz="2500">
                <a:solidFill>
                  <a:srgbClr val="000000"/>
                </a:solidFill>
                <a:latin typeface="Cambria"/>
                <a:ea typeface="Cambria"/>
                <a:cs typeface="Cambria"/>
                <a:sym typeface="Cambria"/>
              </a:rPr>
              <a:t>Kaj dela ta oseba?</a:t>
            </a:r>
            <a:endParaRPr sz="2500">
              <a:solidFill>
                <a:srgbClr val="000000"/>
              </a:solidFill>
              <a:latin typeface="Cambria"/>
              <a:ea typeface="Cambria"/>
              <a:cs typeface="Cambria"/>
              <a:sym typeface="Cambria"/>
            </a:endParaRPr>
          </a:p>
          <a:p>
            <a:pPr marL="457200" lvl="0" indent="-387350" algn="l" rtl="0">
              <a:lnSpc>
                <a:spcPct val="115000"/>
              </a:lnSpc>
              <a:spcBef>
                <a:spcPts val="0"/>
              </a:spcBef>
              <a:spcAft>
                <a:spcPts val="0"/>
              </a:spcAft>
              <a:buClr>
                <a:srgbClr val="000000"/>
              </a:buClr>
              <a:buSzPts val="2500"/>
              <a:buFont typeface="Cambria"/>
              <a:buChar char="➔"/>
            </a:pPr>
            <a:r>
              <a:rPr lang="sl-SI" sz="2500">
                <a:solidFill>
                  <a:srgbClr val="000000"/>
                </a:solidFill>
                <a:latin typeface="Cambria"/>
                <a:ea typeface="Cambria"/>
                <a:cs typeface="Cambria"/>
                <a:sym typeface="Cambria"/>
              </a:rPr>
              <a:t>Kateri predmeti so na karikaturi?</a:t>
            </a:r>
            <a:endParaRPr sz="2500">
              <a:solidFill>
                <a:srgbClr val="000000"/>
              </a:solidFill>
              <a:latin typeface="Cambria"/>
              <a:ea typeface="Cambria"/>
              <a:cs typeface="Cambria"/>
              <a:sym typeface="Cambria"/>
            </a:endParaRPr>
          </a:p>
          <a:p>
            <a:pPr marL="457200" lvl="0" indent="-387350" algn="l" rtl="0">
              <a:lnSpc>
                <a:spcPct val="115000"/>
              </a:lnSpc>
              <a:spcBef>
                <a:spcPts val="0"/>
              </a:spcBef>
              <a:spcAft>
                <a:spcPts val="0"/>
              </a:spcAft>
              <a:buClr>
                <a:srgbClr val="000000"/>
              </a:buClr>
              <a:buSzPts val="2500"/>
              <a:buFont typeface="Cambria"/>
              <a:buChar char="➔"/>
            </a:pPr>
            <a:r>
              <a:rPr lang="sl-SI" sz="2500">
                <a:solidFill>
                  <a:srgbClr val="000000"/>
                </a:solidFill>
                <a:latin typeface="Cambria"/>
                <a:ea typeface="Cambria"/>
                <a:cs typeface="Cambria"/>
                <a:sym typeface="Cambria"/>
              </a:rPr>
              <a:t>Kaj predstavljajo simboli?</a:t>
            </a:r>
            <a:endParaRPr sz="2500">
              <a:solidFill>
                <a:srgbClr val="000000"/>
              </a:solidFill>
              <a:latin typeface="Cambria"/>
              <a:ea typeface="Cambria"/>
              <a:cs typeface="Cambria"/>
              <a:sym typeface="Cambria"/>
            </a:endParaRPr>
          </a:p>
          <a:p>
            <a:pPr marL="457200" lvl="0" indent="-387350" algn="l" rtl="0">
              <a:lnSpc>
                <a:spcPct val="115000"/>
              </a:lnSpc>
              <a:spcBef>
                <a:spcPts val="0"/>
              </a:spcBef>
              <a:spcAft>
                <a:spcPts val="0"/>
              </a:spcAft>
              <a:buClr>
                <a:srgbClr val="000000"/>
              </a:buClr>
              <a:buSzPts val="2500"/>
              <a:buFont typeface="Cambria"/>
              <a:buChar char="➔"/>
            </a:pPr>
            <a:r>
              <a:rPr lang="sl-SI" sz="2500">
                <a:solidFill>
                  <a:srgbClr val="000000"/>
                </a:solidFill>
                <a:latin typeface="Cambria"/>
                <a:ea typeface="Cambria"/>
                <a:cs typeface="Cambria"/>
                <a:sym typeface="Cambria"/>
              </a:rPr>
              <a:t>V kakšni povezavi je slika z osebo, dogodkom ali problemom, ki ga avtor predstavlja?</a:t>
            </a:r>
            <a:endParaRPr sz="2500">
              <a:solidFill>
                <a:srgbClr val="000000"/>
              </a:solidFill>
              <a:latin typeface="Cambria"/>
              <a:ea typeface="Cambria"/>
              <a:cs typeface="Cambria"/>
              <a:sym typeface="Cambria"/>
            </a:endParaRPr>
          </a:p>
          <a:p>
            <a:pPr marL="457200" lvl="0" indent="-387350" algn="l" rtl="0">
              <a:lnSpc>
                <a:spcPct val="115000"/>
              </a:lnSpc>
              <a:spcBef>
                <a:spcPts val="0"/>
              </a:spcBef>
              <a:spcAft>
                <a:spcPts val="0"/>
              </a:spcAft>
              <a:buClr>
                <a:srgbClr val="000000"/>
              </a:buClr>
              <a:buSzPts val="2500"/>
              <a:buFont typeface="Cambria"/>
              <a:buChar char="➔"/>
            </a:pPr>
            <a:r>
              <a:rPr lang="sl-SI" sz="2500">
                <a:solidFill>
                  <a:srgbClr val="000000"/>
                </a:solidFill>
                <a:latin typeface="Cambria"/>
                <a:ea typeface="Cambria"/>
                <a:cs typeface="Cambria"/>
                <a:sym typeface="Cambria"/>
              </a:rPr>
              <a:t>Ali je problem resno ali satirično obravnavan?</a:t>
            </a:r>
            <a:endParaRPr sz="2500">
              <a:solidFill>
                <a:srgbClr val="000000"/>
              </a:solidFill>
              <a:latin typeface="Cambria"/>
              <a:ea typeface="Cambria"/>
              <a:cs typeface="Cambria"/>
              <a:sym typeface="Cambria"/>
            </a:endParaRPr>
          </a:p>
          <a:p>
            <a:pPr marL="457200" lvl="0" indent="-387350" algn="l" rtl="0">
              <a:lnSpc>
                <a:spcPct val="115000"/>
              </a:lnSpc>
              <a:spcBef>
                <a:spcPts val="0"/>
              </a:spcBef>
              <a:spcAft>
                <a:spcPts val="0"/>
              </a:spcAft>
              <a:buClr>
                <a:srgbClr val="000000"/>
              </a:buClr>
              <a:buSzPts val="2500"/>
              <a:buFont typeface="Cambria"/>
              <a:buChar char="➔"/>
            </a:pPr>
            <a:r>
              <a:rPr lang="sl-SI" sz="2500">
                <a:solidFill>
                  <a:srgbClr val="000000"/>
                </a:solidFill>
                <a:latin typeface="Cambria"/>
                <a:ea typeface="Cambria"/>
                <a:cs typeface="Cambria"/>
                <a:sym typeface="Cambria"/>
              </a:rPr>
              <a:t>Kakšen je avtorjev odnos do problema?</a:t>
            </a:r>
            <a:endParaRPr sz="2500">
              <a:solidFill>
                <a:srgbClr val="000000"/>
              </a:solidFill>
              <a:latin typeface="Cambria"/>
              <a:ea typeface="Cambria"/>
              <a:cs typeface="Cambria"/>
              <a:sym typeface="Cambria"/>
            </a:endParaRPr>
          </a:p>
          <a:p>
            <a:pPr marL="457200" lvl="0" indent="-387350" algn="l" rtl="0">
              <a:lnSpc>
                <a:spcPct val="115000"/>
              </a:lnSpc>
              <a:spcBef>
                <a:spcPts val="0"/>
              </a:spcBef>
              <a:spcAft>
                <a:spcPts val="0"/>
              </a:spcAft>
              <a:buClr>
                <a:srgbClr val="000000"/>
              </a:buClr>
              <a:buSzPts val="2500"/>
              <a:buFont typeface="Cambria"/>
              <a:buChar char="➔"/>
            </a:pPr>
            <a:r>
              <a:rPr lang="sl-SI" sz="2500">
                <a:solidFill>
                  <a:srgbClr val="000000"/>
                </a:solidFill>
                <a:latin typeface="Cambria"/>
                <a:ea typeface="Cambria"/>
                <a:cs typeface="Cambria"/>
                <a:sym typeface="Cambria"/>
              </a:rPr>
              <a:t>Kaj pomenijo napisi oz. podnaslovi?</a:t>
            </a:r>
            <a:endParaRPr sz="2500">
              <a:solidFill>
                <a:srgbClr val="000000"/>
              </a:solidFill>
              <a:latin typeface="Cambria"/>
              <a:ea typeface="Cambria"/>
              <a:cs typeface="Cambria"/>
              <a:sym typeface="Cambria"/>
            </a:endParaRPr>
          </a:p>
          <a:p>
            <a:pPr marL="457200" lvl="0" indent="-387350" algn="l" rtl="0">
              <a:lnSpc>
                <a:spcPct val="115000"/>
              </a:lnSpc>
              <a:spcBef>
                <a:spcPts val="0"/>
              </a:spcBef>
              <a:spcAft>
                <a:spcPts val="0"/>
              </a:spcAft>
              <a:buClr>
                <a:srgbClr val="000000"/>
              </a:buClr>
              <a:buSzPts val="2500"/>
              <a:buFont typeface="Cambria"/>
              <a:buChar char="➔"/>
            </a:pPr>
            <a:r>
              <a:rPr lang="sl-SI" sz="2500">
                <a:solidFill>
                  <a:srgbClr val="000000"/>
                </a:solidFill>
                <a:latin typeface="Cambria"/>
                <a:ea typeface="Cambria"/>
                <a:cs typeface="Cambria"/>
                <a:sym typeface="Cambria"/>
              </a:rPr>
              <a:t>Kakšno je sporočilo karikature?</a:t>
            </a:r>
            <a:endParaRPr sz="2500">
              <a:solidFill>
                <a:srgbClr val="000000"/>
              </a:solidFill>
              <a:latin typeface="Cambria"/>
              <a:ea typeface="Cambria"/>
              <a:cs typeface="Cambria"/>
              <a:sym typeface="Cambria"/>
            </a:endParaRPr>
          </a:p>
          <a:p>
            <a:pPr marL="457200" lvl="0" indent="-387350" algn="l" rtl="0">
              <a:lnSpc>
                <a:spcPct val="115000"/>
              </a:lnSpc>
              <a:spcBef>
                <a:spcPts val="0"/>
              </a:spcBef>
              <a:spcAft>
                <a:spcPts val="0"/>
              </a:spcAft>
              <a:buClr>
                <a:srgbClr val="000000"/>
              </a:buClr>
              <a:buSzPts val="2500"/>
              <a:buFont typeface="Cambria"/>
              <a:buChar char="➔"/>
            </a:pPr>
            <a:r>
              <a:rPr lang="sl-SI" sz="2500">
                <a:solidFill>
                  <a:srgbClr val="000000"/>
                </a:solidFill>
                <a:latin typeface="Cambria"/>
                <a:ea typeface="Cambria"/>
                <a:cs typeface="Cambria"/>
                <a:sym typeface="Cambria"/>
              </a:rPr>
              <a:t>Kako lahko karikatura doprinese k razumevanju zgodovinskega dogajanja</a:t>
            </a:r>
            <a:endParaRPr sz="2500">
              <a:solidFill>
                <a:srgbClr val="000000"/>
              </a:solidFill>
              <a:latin typeface="Cambria"/>
              <a:ea typeface="Cambria"/>
              <a:cs typeface="Cambria"/>
              <a:sym typeface="Cambria"/>
            </a:endParaRPr>
          </a:p>
          <a:p>
            <a:pPr marL="0" lvl="0" indent="0" algn="l" rtl="0">
              <a:lnSpc>
                <a:spcPct val="115000"/>
              </a:lnSpc>
              <a:spcBef>
                <a:spcPts val="0"/>
              </a:spcBef>
              <a:spcAft>
                <a:spcPts val="0"/>
              </a:spcAft>
              <a:buNone/>
            </a:pPr>
            <a:r>
              <a:rPr lang="sl-SI" sz="1500">
                <a:solidFill>
                  <a:srgbClr val="000000"/>
                </a:solidFill>
                <a:latin typeface="Cambria"/>
                <a:ea typeface="Cambria"/>
                <a:cs typeface="Cambria"/>
                <a:sym typeface="Cambria"/>
              </a:rPr>
              <a:t>(Vir: </a:t>
            </a:r>
            <a:r>
              <a:rPr lang="sl-SI" sz="1500">
                <a:latin typeface="Cambria"/>
                <a:ea typeface="Cambria"/>
                <a:cs typeface="Cambria"/>
                <a:sym typeface="Cambria"/>
              </a:rPr>
              <a:t>Trškan, D. (2001). Metoda dela s slikovnim gradivom pri pouku zgodovine. V: </a:t>
            </a:r>
            <a:r>
              <a:rPr lang="sl-SI" sz="1500" i="1">
                <a:latin typeface="Cambria"/>
                <a:ea typeface="Cambria"/>
                <a:cs typeface="Cambria"/>
                <a:sym typeface="Cambria"/>
              </a:rPr>
              <a:t>Zgodovina v šoli</a:t>
            </a:r>
            <a:r>
              <a:rPr lang="sl-SI" sz="1500">
                <a:latin typeface="Cambria"/>
                <a:ea typeface="Cambria"/>
                <a:cs typeface="Cambria"/>
                <a:sym typeface="Cambria"/>
              </a:rPr>
              <a:t>. Ljubljana. Letnik X., št. 1, str. 3.</a:t>
            </a:r>
            <a:endParaRPr sz="1500">
              <a:solidFill>
                <a:srgbClr val="000000"/>
              </a:solidFill>
              <a:latin typeface="Cambria"/>
              <a:ea typeface="Cambria"/>
              <a:cs typeface="Cambria"/>
              <a:sym typeface="Cambr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8117d5fb09_2_12"/>
          <p:cNvPicPr preferRelativeResize="0"/>
          <p:nvPr/>
        </p:nvPicPr>
        <p:blipFill>
          <a:blip r:embed="rId3">
            <a:alphaModFix/>
          </a:blip>
          <a:stretch>
            <a:fillRect/>
          </a:stretch>
        </p:blipFill>
        <p:spPr>
          <a:xfrm>
            <a:off x="0" y="-60375"/>
            <a:ext cx="4955281" cy="6918376"/>
          </a:xfrm>
          <a:prstGeom prst="rect">
            <a:avLst/>
          </a:prstGeom>
          <a:noFill/>
          <a:ln>
            <a:noFill/>
          </a:ln>
        </p:spPr>
      </p:pic>
      <p:sp>
        <p:nvSpPr>
          <p:cNvPr id="210" name="Google Shape;210;g8117d5fb09_2_12"/>
          <p:cNvSpPr txBox="1"/>
          <p:nvPr/>
        </p:nvSpPr>
        <p:spPr>
          <a:xfrm>
            <a:off x="5310500" y="985650"/>
            <a:ext cx="6616500" cy="488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500" b="1">
                <a:solidFill>
                  <a:srgbClr val="990000"/>
                </a:solidFill>
                <a:latin typeface="Cambria"/>
                <a:ea typeface="Cambria"/>
                <a:cs typeface="Cambria"/>
                <a:sym typeface="Cambria"/>
              </a:rPr>
              <a:t>George Cruiskhank: The Radical’s Arms, 1819</a:t>
            </a:r>
            <a:endParaRPr sz="2500" b="1">
              <a:solidFill>
                <a:srgbClr val="990000"/>
              </a:solidFill>
              <a:latin typeface="Cambria"/>
              <a:ea typeface="Cambria"/>
              <a:cs typeface="Cambria"/>
              <a:sym typeface="Cambria"/>
            </a:endParaRPr>
          </a:p>
          <a:p>
            <a:pPr marL="0" lvl="0" indent="0" algn="l" rtl="0">
              <a:spcBef>
                <a:spcPts val="0"/>
              </a:spcBef>
              <a:spcAft>
                <a:spcPts val="0"/>
              </a:spcAft>
              <a:buNone/>
            </a:pPr>
            <a:endParaRPr sz="2500">
              <a:latin typeface="Cambria"/>
              <a:ea typeface="Cambria"/>
              <a:cs typeface="Cambria"/>
              <a:sym typeface="Cambria"/>
            </a:endParaRPr>
          </a:p>
          <a:p>
            <a:pPr marL="457200" lvl="0" indent="-393700" algn="l" rtl="0">
              <a:lnSpc>
                <a:spcPct val="150000"/>
              </a:lnSpc>
              <a:spcBef>
                <a:spcPts val="0"/>
              </a:spcBef>
              <a:spcAft>
                <a:spcPts val="0"/>
              </a:spcAft>
              <a:buSzPts val="2600"/>
              <a:buFont typeface="Cambria"/>
              <a:buChar char="➔"/>
            </a:pPr>
            <a:r>
              <a:rPr lang="sl-SI" sz="2600" i="1">
                <a:latin typeface="Cambria"/>
                <a:ea typeface="Cambria"/>
                <a:cs typeface="Cambria"/>
                <a:sym typeface="Cambria"/>
              </a:rPr>
              <a:t>No God ! No Religion! </a:t>
            </a:r>
            <a:endParaRPr sz="2600">
              <a:latin typeface="Cambria"/>
              <a:ea typeface="Cambria"/>
              <a:cs typeface="Cambria"/>
              <a:sym typeface="Cambria"/>
            </a:endParaRPr>
          </a:p>
          <a:p>
            <a:pPr marL="457200" lvl="0" indent="0" algn="l" rtl="0">
              <a:lnSpc>
                <a:spcPct val="150000"/>
              </a:lnSpc>
              <a:spcBef>
                <a:spcPts val="0"/>
              </a:spcBef>
              <a:spcAft>
                <a:spcPts val="0"/>
              </a:spcAft>
              <a:buNone/>
            </a:pPr>
            <a:r>
              <a:rPr lang="sl-SI" sz="2600" i="1">
                <a:latin typeface="Cambria"/>
                <a:ea typeface="Cambria"/>
                <a:cs typeface="Cambria"/>
                <a:sym typeface="Cambria"/>
              </a:rPr>
              <a:t>No King! No Constitution!</a:t>
            </a:r>
            <a:endParaRPr sz="2600" i="1">
              <a:latin typeface="Cambria"/>
              <a:ea typeface="Cambria"/>
              <a:cs typeface="Cambria"/>
              <a:sym typeface="Cambria"/>
            </a:endParaRPr>
          </a:p>
          <a:p>
            <a:pPr marL="457200" lvl="0" indent="-393700" algn="l" rtl="0">
              <a:lnSpc>
                <a:spcPct val="150000"/>
              </a:lnSpc>
              <a:spcBef>
                <a:spcPts val="0"/>
              </a:spcBef>
              <a:spcAft>
                <a:spcPts val="0"/>
              </a:spcAft>
              <a:buSzPts val="2600"/>
              <a:buFont typeface="Cambria"/>
              <a:buChar char="➔"/>
            </a:pPr>
            <a:r>
              <a:rPr lang="sl-SI" sz="2600">
                <a:latin typeface="Cambria"/>
                <a:ea typeface="Cambria"/>
                <a:cs typeface="Cambria"/>
                <a:sym typeface="Cambria"/>
              </a:rPr>
              <a:t>tribarvna kokarda</a:t>
            </a:r>
            <a:endParaRPr sz="2600">
              <a:latin typeface="Cambria"/>
              <a:ea typeface="Cambria"/>
              <a:cs typeface="Cambria"/>
              <a:sym typeface="Cambria"/>
            </a:endParaRPr>
          </a:p>
          <a:p>
            <a:pPr marL="457200" lvl="0" indent="-393700" algn="l" rtl="0">
              <a:lnSpc>
                <a:spcPct val="150000"/>
              </a:lnSpc>
              <a:spcBef>
                <a:spcPts val="0"/>
              </a:spcBef>
              <a:spcAft>
                <a:spcPts val="0"/>
              </a:spcAft>
              <a:buSzPts val="2600"/>
              <a:buFont typeface="Cambria"/>
              <a:buChar char="➔"/>
            </a:pPr>
            <a:r>
              <a:rPr lang="sl-SI" sz="2600">
                <a:latin typeface="Cambria"/>
                <a:ea typeface="Cambria"/>
                <a:cs typeface="Cambria"/>
                <a:sym typeface="Cambria"/>
              </a:rPr>
              <a:t>sekiri in giljotina</a:t>
            </a:r>
            <a:endParaRPr sz="2600">
              <a:latin typeface="Cambria"/>
              <a:ea typeface="Cambria"/>
              <a:cs typeface="Cambria"/>
              <a:sym typeface="Cambria"/>
            </a:endParaRPr>
          </a:p>
          <a:p>
            <a:pPr marL="457200" lvl="0" indent="-393700" algn="l" rtl="0">
              <a:lnSpc>
                <a:spcPct val="150000"/>
              </a:lnSpc>
              <a:spcBef>
                <a:spcPts val="0"/>
              </a:spcBef>
              <a:spcAft>
                <a:spcPts val="0"/>
              </a:spcAft>
              <a:buSzPts val="2600"/>
              <a:buFont typeface="Cambria"/>
              <a:buChar char="➔"/>
            </a:pPr>
            <a:r>
              <a:rPr lang="sl-SI" sz="2600">
                <a:latin typeface="Cambria"/>
                <a:ea typeface="Cambria"/>
                <a:cs typeface="Cambria"/>
                <a:sym typeface="Cambria"/>
              </a:rPr>
              <a:t>moški in ženska</a:t>
            </a:r>
            <a:endParaRPr sz="2600">
              <a:latin typeface="Cambria"/>
              <a:ea typeface="Cambria"/>
              <a:cs typeface="Cambria"/>
              <a:sym typeface="Cambria"/>
            </a:endParaRPr>
          </a:p>
          <a:p>
            <a:pPr marL="457200" lvl="0" indent="-393700" algn="l" rtl="0">
              <a:lnSpc>
                <a:spcPct val="150000"/>
              </a:lnSpc>
              <a:spcBef>
                <a:spcPts val="0"/>
              </a:spcBef>
              <a:spcAft>
                <a:spcPts val="0"/>
              </a:spcAft>
              <a:buSzPts val="2600"/>
              <a:buFont typeface="Cambria"/>
              <a:buChar char="➔"/>
            </a:pPr>
            <a:r>
              <a:rPr lang="sl-SI" sz="2600">
                <a:latin typeface="Cambria"/>
                <a:ea typeface="Cambria"/>
                <a:cs typeface="Cambria"/>
                <a:sym typeface="Cambria"/>
              </a:rPr>
              <a:t>“teptanje”</a:t>
            </a:r>
            <a:endParaRPr sz="2600">
              <a:latin typeface="Cambria"/>
              <a:ea typeface="Cambria"/>
              <a:cs typeface="Cambria"/>
              <a:sym typeface="Cambria"/>
            </a:endParaRPr>
          </a:p>
          <a:p>
            <a:pPr marL="0" lvl="0" indent="0" algn="l" rtl="0">
              <a:spcBef>
                <a:spcPts val="0"/>
              </a:spcBef>
              <a:spcAft>
                <a:spcPts val="0"/>
              </a:spcAft>
              <a:buNone/>
            </a:pPr>
            <a:endParaRPr sz="2500">
              <a:latin typeface="Cambria"/>
              <a:ea typeface="Cambria"/>
              <a:cs typeface="Cambria"/>
              <a:sym typeface="Cambri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7104f161e5_0_11"/>
          <p:cNvSpPr txBox="1"/>
          <p:nvPr/>
        </p:nvSpPr>
        <p:spPr>
          <a:xfrm>
            <a:off x="7008575" y="1394850"/>
            <a:ext cx="5017800" cy="40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500" b="1">
                <a:solidFill>
                  <a:srgbClr val="990000"/>
                </a:solidFill>
                <a:latin typeface="Cambria"/>
                <a:ea typeface="Cambria"/>
                <a:cs typeface="Cambria"/>
                <a:sym typeface="Cambria"/>
              </a:rPr>
              <a:t>Korziški krokodil, ki razpušča žabjo skupščino, 1799</a:t>
            </a:r>
            <a:endParaRPr sz="2500" b="1">
              <a:solidFill>
                <a:srgbClr val="990000"/>
              </a:solidFill>
              <a:latin typeface="Cambria"/>
              <a:ea typeface="Cambria"/>
              <a:cs typeface="Cambria"/>
              <a:sym typeface="Cambria"/>
            </a:endParaRPr>
          </a:p>
          <a:p>
            <a:pPr marL="0" lvl="0" indent="0" algn="l" rtl="0">
              <a:spcBef>
                <a:spcPts val="0"/>
              </a:spcBef>
              <a:spcAft>
                <a:spcPts val="0"/>
              </a:spcAft>
              <a:buNone/>
            </a:pPr>
            <a:endParaRPr sz="2500">
              <a:latin typeface="Cambria"/>
              <a:ea typeface="Cambria"/>
              <a:cs typeface="Cambria"/>
              <a:sym typeface="Cambria"/>
            </a:endParaRPr>
          </a:p>
          <a:p>
            <a:pPr marL="457200" lvl="0" indent="-393700" algn="l" rtl="0">
              <a:lnSpc>
                <a:spcPct val="150000"/>
              </a:lnSpc>
              <a:spcBef>
                <a:spcPts val="0"/>
              </a:spcBef>
              <a:spcAft>
                <a:spcPts val="0"/>
              </a:spcAft>
              <a:buSzPts val="2600"/>
              <a:buFont typeface="Cambria"/>
              <a:buChar char="➔"/>
            </a:pPr>
            <a:r>
              <a:rPr lang="sl-SI" sz="2600">
                <a:latin typeface="Cambria"/>
                <a:ea typeface="Cambria"/>
                <a:cs typeface="Cambria"/>
                <a:sym typeface="Cambria"/>
              </a:rPr>
              <a:t>Napoleon = krokodil</a:t>
            </a:r>
            <a:endParaRPr sz="2600">
              <a:latin typeface="Cambria"/>
              <a:ea typeface="Cambria"/>
              <a:cs typeface="Cambria"/>
              <a:sym typeface="Cambria"/>
            </a:endParaRPr>
          </a:p>
          <a:p>
            <a:pPr marL="457200" lvl="0" indent="-393700" algn="l" rtl="0">
              <a:lnSpc>
                <a:spcPct val="150000"/>
              </a:lnSpc>
              <a:spcBef>
                <a:spcPts val="0"/>
              </a:spcBef>
              <a:spcAft>
                <a:spcPts val="0"/>
              </a:spcAft>
              <a:buSzPts val="2600"/>
              <a:buFont typeface="Cambria"/>
              <a:buChar char="➔"/>
            </a:pPr>
            <a:r>
              <a:rPr lang="sl-SI" sz="2600">
                <a:latin typeface="Cambria"/>
                <a:ea typeface="Cambria"/>
                <a:cs typeface="Cambria"/>
                <a:sym typeface="Cambria"/>
              </a:rPr>
              <a:t>ustrahovanje nemočnih žab</a:t>
            </a:r>
            <a:endParaRPr sz="2600">
              <a:latin typeface="Cambria"/>
              <a:ea typeface="Cambria"/>
              <a:cs typeface="Cambria"/>
              <a:sym typeface="Cambria"/>
            </a:endParaRPr>
          </a:p>
          <a:p>
            <a:pPr marL="457200" lvl="0" indent="-393700" algn="l" rtl="0">
              <a:lnSpc>
                <a:spcPct val="150000"/>
              </a:lnSpc>
              <a:spcBef>
                <a:spcPts val="0"/>
              </a:spcBef>
              <a:spcAft>
                <a:spcPts val="0"/>
              </a:spcAft>
              <a:buSzPts val="2600"/>
              <a:buFont typeface="Cambria"/>
              <a:buChar char="➔"/>
            </a:pPr>
            <a:r>
              <a:rPr lang="sl-SI" sz="2600">
                <a:latin typeface="Cambria"/>
                <a:ea typeface="Cambria"/>
                <a:cs typeface="Cambria"/>
                <a:sym typeface="Cambria"/>
              </a:rPr>
              <a:t>svet petstotih</a:t>
            </a:r>
            <a:endParaRPr sz="2600">
              <a:latin typeface="Cambria"/>
              <a:ea typeface="Cambria"/>
              <a:cs typeface="Cambria"/>
              <a:sym typeface="Cambria"/>
            </a:endParaRPr>
          </a:p>
          <a:p>
            <a:pPr marL="0" lvl="0" indent="0" algn="l" rtl="0">
              <a:spcBef>
                <a:spcPts val="0"/>
              </a:spcBef>
              <a:spcAft>
                <a:spcPts val="0"/>
              </a:spcAft>
              <a:buNone/>
            </a:pPr>
            <a:endParaRPr sz="2500">
              <a:latin typeface="Cambria"/>
              <a:ea typeface="Cambria"/>
              <a:cs typeface="Cambria"/>
              <a:sym typeface="Cambria"/>
            </a:endParaRPr>
          </a:p>
        </p:txBody>
      </p:sp>
      <p:pic>
        <p:nvPicPr>
          <p:cNvPr id="216" name="Google Shape;216;g7104f161e5_0_11"/>
          <p:cNvPicPr preferRelativeResize="0"/>
          <p:nvPr/>
        </p:nvPicPr>
        <p:blipFill>
          <a:blip r:embed="rId3">
            <a:alphaModFix/>
          </a:blip>
          <a:stretch>
            <a:fillRect/>
          </a:stretch>
        </p:blipFill>
        <p:spPr>
          <a:xfrm>
            <a:off x="0" y="705888"/>
            <a:ext cx="7008575" cy="5446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7104f161e5_0_17"/>
          <p:cNvSpPr txBox="1"/>
          <p:nvPr/>
        </p:nvSpPr>
        <p:spPr>
          <a:xfrm>
            <a:off x="7387300" y="760363"/>
            <a:ext cx="4729200" cy="53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500" b="1">
                <a:solidFill>
                  <a:srgbClr val="990000"/>
                </a:solidFill>
                <a:latin typeface="Cambria"/>
                <a:ea typeface="Cambria"/>
                <a:cs typeface="Cambria"/>
                <a:sym typeface="Cambria"/>
              </a:rPr>
              <a:t>James Gillray: Slivov puding v nevarnosti</a:t>
            </a:r>
            <a:endParaRPr sz="2500" b="1">
              <a:solidFill>
                <a:srgbClr val="990000"/>
              </a:solidFill>
              <a:latin typeface="Cambria"/>
              <a:ea typeface="Cambria"/>
              <a:cs typeface="Cambria"/>
              <a:sym typeface="Cambria"/>
            </a:endParaRPr>
          </a:p>
          <a:p>
            <a:pPr marL="0" lvl="0" indent="0" algn="l" rtl="0">
              <a:spcBef>
                <a:spcPts val="0"/>
              </a:spcBef>
              <a:spcAft>
                <a:spcPts val="0"/>
              </a:spcAft>
              <a:buNone/>
            </a:pPr>
            <a:endParaRPr sz="2500">
              <a:latin typeface="Cambria"/>
              <a:ea typeface="Cambria"/>
              <a:cs typeface="Cambria"/>
              <a:sym typeface="Cambria"/>
            </a:endParaRPr>
          </a:p>
          <a:p>
            <a:pPr marL="457200" lvl="0" indent="-393700" algn="l" rtl="0">
              <a:lnSpc>
                <a:spcPct val="150000"/>
              </a:lnSpc>
              <a:spcBef>
                <a:spcPts val="0"/>
              </a:spcBef>
              <a:spcAft>
                <a:spcPts val="0"/>
              </a:spcAft>
              <a:buSzPts val="2600"/>
              <a:buFont typeface="Cambria"/>
              <a:buChar char="➔"/>
            </a:pPr>
            <a:r>
              <a:rPr lang="sl-SI" sz="2600">
                <a:latin typeface="Cambria"/>
                <a:ea typeface="Cambria"/>
                <a:cs typeface="Cambria"/>
                <a:sym typeface="Cambria"/>
              </a:rPr>
              <a:t>William Pitt ml. in Napoleon</a:t>
            </a:r>
            <a:endParaRPr sz="2600">
              <a:latin typeface="Cambria"/>
              <a:ea typeface="Cambria"/>
              <a:cs typeface="Cambria"/>
              <a:sym typeface="Cambria"/>
            </a:endParaRPr>
          </a:p>
          <a:p>
            <a:pPr marL="457200" lvl="0" indent="-393700" algn="l" rtl="0">
              <a:lnSpc>
                <a:spcPct val="150000"/>
              </a:lnSpc>
              <a:spcBef>
                <a:spcPts val="0"/>
              </a:spcBef>
              <a:spcAft>
                <a:spcPts val="0"/>
              </a:spcAft>
              <a:buSzPts val="2600"/>
              <a:buFont typeface="Cambria"/>
              <a:buChar char="➔"/>
            </a:pPr>
            <a:r>
              <a:rPr lang="sl-SI" sz="2600">
                <a:latin typeface="Cambria"/>
                <a:ea typeface="Cambria"/>
                <a:cs typeface="Cambria"/>
                <a:sym typeface="Cambria"/>
              </a:rPr>
              <a:t>Britanija - oceani</a:t>
            </a:r>
            <a:endParaRPr sz="2600">
              <a:latin typeface="Cambria"/>
              <a:ea typeface="Cambria"/>
              <a:cs typeface="Cambria"/>
              <a:sym typeface="Cambria"/>
            </a:endParaRPr>
          </a:p>
          <a:p>
            <a:pPr marL="457200" lvl="0" indent="-393700" algn="l" rtl="0">
              <a:lnSpc>
                <a:spcPct val="150000"/>
              </a:lnSpc>
              <a:spcBef>
                <a:spcPts val="0"/>
              </a:spcBef>
              <a:spcAft>
                <a:spcPts val="0"/>
              </a:spcAft>
              <a:buSzPts val="2600"/>
              <a:buFont typeface="Cambria"/>
              <a:buChar char="➔"/>
            </a:pPr>
            <a:r>
              <a:rPr lang="sl-SI" sz="2600">
                <a:latin typeface="Cambria"/>
                <a:ea typeface="Cambria"/>
                <a:cs typeface="Cambria"/>
                <a:sym typeface="Cambria"/>
              </a:rPr>
              <a:t>Napoleon - Evropa</a:t>
            </a:r>
            <a:endParaRPr sz="2600">
              <a:latin typeface="Cambria"/>
              <a:ea typeface="Cambria"/>
              <a:cs typeface="Cambria"/>
              <a:sym typeface="Cambria"/>
            </a:endParaRPr>
          </a:p>
          <a:p>
            <a:pPr marL="457200" lvl="0" indent="-393700" algn="l" rtl="0">
              <a:lnSpc>
                <a:spcPct val="150000"/>
              </a:lnSpc>
              <a:spcBef>
                <a:spcPts val="0"/>
              </a:spcBef>
              <a:spcAft>
                <a:spcPts val="0"/>
              </a:spcAft>
              <a:buSzPts val="2600"/>
              <a:buFont typeface="Cambria"/>
              <a:buChar char="➔"/>
            </a:pPr>
            <a:r>
              <a:rPr lang="sl-SI" sz="2600" i="1">
                <a:latin typeface="Cambria"/>
                <a:ea typeface="Cambria"/>
                <a:cs typeface="Cambria"/>
                <a:sym typeface="Cambria"/>
              </a:rPr>
              <a:t>“Sam veliki globus in vse, kar podeduje, je premajhen, da bi zadovoljil tako nenasitne apetite.”</a:t>
            </a:r>
            <a:endParaRPr sz="2600" i="1">
              <a:latin typeface="Cambria"/>
              <a:ea typeface="Cambria"/>
              <a:cs typeface="Cambria"/>
              <a:sym typeface="Cambria"/>
            </a:endParaRPr>
          </a:p>
          <a:p>
            <a:pPr marL="0" lvl="0" indent="0" algn="l" rtl="0">
              <a:spcBef>
                <a:spcPts val="0"/>
              </a:spcBef>
              <a:spcAft>
                <a:spcPts val="0"/>
              </a:spcAft>
              <a:buNone/>
            </a:pPr>
            <a:endParaRPr sz="2500">
              <a:latin typeface="Cambria"/>
              <a:ea typeface="Cambria"/>
              <a:cs typeface="Cambria"/>
              <a:sym typeface="Cambria"/>
            </a:endParaRPr>
          </a:p>
        </p:txBody>
      </p:sp>
      <p:pic>
        <p:nvPicPr>
          <p:cNvPr id="222" name="Google Shape;222;g7104f161e5_0_17"/>
          <p:cNvPicPr preferRelativeResize="0"/>
          <p:nvPr/>
        </p:nvPicPr>
        <p:blipFill>
          <a:blip r:embed="rId3">
            <a:alphaModFix/>
          </a:blip>
          <a:stretch>
            <a:fillRect/>
          </a:stretch>
        </p:blipFill>
        <p:spPr>
          <a:xfrm>
            <a:off x="0" y="760338"/>
            <a:ext cx="7387299" cy="53373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descr="MK izobrazevalno zaloznistvo"/>
          <p:cNvPicPr preferRelativeResize="0"/>
          <p:nvPr/>
        </p:nvPicPr>
        <p:blipFill rotWithShape="1">
          <a:blip r:embed="rId3">
            <a:alphaModFix/>
          </a:blip>
          <a:srcRect r="73992" b="4116"/>
          <a:stretch/>
        </p:blipFill>
        <p:spPr>
          <a:xfrm>
            <a:off x="11692535" y="6396976"/>
            <a:ext cx="312230" cy="304271"/>
          </a:xfrm>
          <a:prstGeom prst="rect">
            <a:avLst/>
          </a:prstGeom>
          <a:noFill/>
          <a:ln>
            <a:noFill/>
          </a:ln>
        </p:spPr>
      </p:pic>
      <p:sp>
        <p:nvSpPr>
          <p:cNvPr id="95" name="Google Shape;95;p2"/>
          <p:cNvSpPr txBox="1">
            <a:spLocks noGrp="1"/>
          </p:cNvSpPr>
          <p:nvPr>
            <p:ph type="body" idx="1"/>
          </p:nvPr>
        </p:nvSpPr>
        <p:spPr>
          <a:xfrm>
            <a:off x="688159" y="370160"/>
            <a:ext cx="10515600" cy="76630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2060"/>
              </a:buClr>
              <a:buSzPts val="2800"/>
              <a:buNone/>
            </a:pPr>
            <a:r>
              <a:rPr lang="sl-SI" sz="2800" b="1">
                <a:solidFill>
                  <a:srgbClr val="002060"/>
                </a:solidFill>
              </a:rPr>
              <a:t>Sodobno učenje in poučevanje zgodovine temelji na raznolikih (zgodovinskih virih)</a:t>
            </a:r>
            <a:endParaRPr sz="2800" b="1">
              <a:solidFill>
                <a:srgbClr val="002060"/>
              </a:solidFill>
            </a:endParaRPr>
          </a:p>
        </p:txBody>
      </p:sp>
      <p:sp>
        <p:nvSpPr>
          <p:cNvPr id="96" name="Google Shape;96;p2"/>
          <p:cNvSpPr txBox="1"/>
          <p:nvPr/>
        </p:nvSpPr>
        <p:spPr>
          <a:xfrm>
            <a:off x="433350" y="1736025"/>
            <a:ext cx="11492100" cy="32007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50000"/>
              </a:lnSpc>
              <a:spcBef>
                <a:spcPts val="0"/>
              </a:spcBef>
              <a:spcAft>
                <a:spcPts val="0"/>
              </a:spcAft>
              <a:buClr>
                <a:srgbClr val="002060"/>
              </a:buClr>
              <a:buSzPts val="2400"/>
              <a:buFont typeface="Calibri"/>
              <a:buAutoNum type="arabicPeriod"/>
            </a:pPr>
            <a:r>
              <a:rPr lang="sl-SI" sz="2400">
                <a:solidFill>
                  <a:srgbClr val="002060"/>
                </a:solidFill>
                <a:latin typeface="Calibri"/>
                <a:ea typeface="Calibri"/>
                <a:cs typeface="Calibri"/>
                <a:sym typeface="Calibri"/>
              </a:rPr>
              <a:t>Bolj zanimiv in dinamičen pouk</a:t>
            </a:r>
            <a:endParaRPr sz="2400">
              <a:solidFill>
                <a:srgbClr val="002060"/>
              </a:solidFill>
              <a:latin typeface="Calibri"/>
              <a:ea typeface="Calibri"/>
              <a:cs typeface="Calibri"/>
              <a:sym typeface="Calibri"/>
            </a:endParaRPr>
          </a:p>
          <a:p>
            <a:pPr marL="457200" marR="0" lvl="0" indent="-381000" algn="l" rtl="0">
              <a:lnSpc>
                <a:spcPct val="150000"/>
              </a:lnSpc>
              <a:spcBef>
                <a:spcPts val="0"/>
              </a:spcBef>
              <a:spcAft>
                <a:spcPts val="0"/>
              </a:spcAft>
              <a:buClr>
                <a:srgbClr val="002060"/>
              </a:buClr>
              <a:buSzPts val="2400"/>
              <a:buFont typeface="Calibri"/>
              <a:buAutoNum type="arabicPeriod"/>
            </a:pPr>
            <a:r>
              <a:rPr lang="sl-SI" sz="2400">
                <a:solidFill>
                  <a:srgbClr val="002060"/>
                </a:solidFill>
                <a:latin typeface="Calibri"/>
                <a:ea typeface="Calibri"/>
                <a:cs typeface="Calibri"/>
                <a:sym typeface="Calibri"/>
              </a:rPr>
              <a:t>učenci razvijajo:</a:t>
            </a:r>
            <a:endParaRPr sz="2400">
              <a:solidFill>
                <a:srgbClr val="002060"/>
              </a:solidFill>
              <a:latin typeface="Calibri"/>
              <a:ea typeface="Calibri"/>
              <a:cs typeface="Calibri"/>
              <a:sym typeface="Calibri"/>
            </a:endParaRPr>
          </a:p>
          <a:p>
            <a:pPr marL="1371600" marR="0" lvl="1" indent="-381000" algn="l" rtl="0">
              <a:lnSpc>
                <a:spcPct val="150000"/>
              </a:lnSpc>
              <a:spcBef>
                <a:spcPts val="0"/>
              </a:spcBef>
              <a:spcAft>
                <a:spcPts val="0"/>
              </a:spcAft>
              <a:buClr>
                <a:srgbClr val="002060"/>
              </a:buClr>
              <a:buSzPts val="2400"/>
              <a:buFont typeface="Calibri"/>
              <a:buChar char="○"/>
            </a:pPr>
            <a:r>
              <a:rPr lang="sl-SI" sz="2400" b="1">
                <a:solidFill>
                  <a:srgbClr val="002060"/>
                </a:solidFill>
                <a:latin typeface="Calibri"/>
                <a:ea typeface="Calibri"/>
                <a:cs typeface="Calibri"/>
                <a:sym typeface="Calibri"/>
              </a:rPr>
              <a:t>višje kognitivne procese (krtično mišljenje),</a:t>
            </a:r>
            <a:endParaRPr sz="2400" b="1">
              <a:solidFill>
                <a:srgbClr val="002060"/>
              </a:solidFill>
              <a:latin typeface="Calibri"/>
              <a:ea typeface="Calibri"/>
              <a:cs typeface="Calibri"/>
              <a:sym typeface="Calibri"/>
            </a:endParaRPr>
          </a:p>
          <a:p>
            <a:pPr marL="1371600" marR="0" lvl="1" indent="-381000" algn="l" rtl="0">
              <a:lnSpc>
                <a:spcPct val="150000"/>
              </a:lnSpc>
              <a:spcBef>
                <a:spcPts val="0"/>
              </a:spcBef>
              <a:spcAft>
                <a:spcPts val="0"/>
              </a:spcAft>
              <a:buClr>
                <a:srgbClr val="002060"/>
              </a:buClr>
              <a:buSzPts val="2400"/>
              <a:buFont typeface="Calibri"/>
              <a:buChar char="○"/>
            </a:pPr>
            <a:r>
              <a:rPr lang="sl-SI" sz="2400" b="1">
                <a:solidFill>
                  <a:srgbClr val="002060"/>
                </a:solidFill>
                <a:latin typeface="Calibri"/>
                <a:ea typeface="Calibri"/>
                <a:cs typeface="Calibri"/>
                <a:sym typeface="Calibri"/>
              </a:rPr>
              <a:t>veščine: </a:t>
            </a:r>
            <a:r>
              <a:rPr lang="sl-SI" sz="2400">
                <a:solidFill>
                  <a:srgbClr val="002060"/>
                </a:solidFill>
                <a:latin typeface="Calibri"/>
                <a:ea typeface="Calibri"/>
                <a:cs typeface="Calibri"/>
                <a:sym typeface="Calibri"/>
              </a:rPr>
              <a:t>izbiranje ključnih informacij, oblikovanje samostojnih odgovorov, sklepov, razlag, utemeljevanje, interpretacijo, vrednotenje verodostojni+osti vira informacij, iskanje in citiranje virov.</a:t>
            </a:r>
            <a:endParaRPr sz="2400">
              <a:solidFill>
                <a:srgbClr val="002060"/>
              </a:solidFill>
              <a:latin typeface="Calibri"/>
              <a:ea typeface="Calibri"/>
              <a:cs typeface="Calibri"/>
              <a:sym typeface="Calibri"/>
            </a:endParaRPr>
          </a:p>
          <a:p>
            <a:pPr marL="0" marR="0" lvl="0" indent="0" algn="l" rtl="0">
              <a:lnSpc>
                <a:spcPct val="150000"/>
              </a:lnSpc>
              <a:spcBef>
                <a:spcPts val="0"/>
              </a:spcBef>
              <a:spcAft>
                <a:spcPts val="0"/>
              </a:spcAft>
              <a:buClr>
                <a:srgbClr val="FF0000"/>
              </a:buClr>
              <a:buSzPts val="2400"/>
              <a:buFont typeface="Arial"/>
              <a:buNone/>
            </a:pPr>
            <a:endParaRPr sz="2400" b="1">
              <a:solidFill>
                <a:srgbClr val="00206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811468c00a_0_0"/>
          <p:cNvSpPr txBox="1">
            <a:spLocks noGrp="1"/>
          </p:cNvSpPr>
          <p:nvPr>
            <p:ph type="body" idx="1"/>
          </p:nvPr>
        </p:nvSpPr>
        <p:spPr>
          <a:xfrm>
            <a:off x="1215875" y="2244088"/>
            <a:ext cx="10515600" cy="1500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sl-SI" sz="3000" b="1">
                <a:solidFill>
                  <a:srgbClr val="990000"/>
                </a:solidFill>
              </a:rPr>
              <a:t>FOTOGRAFIJA IN LITERARNO BESEDILO KOT ZGODOVINSKI VIR</a:t>
            </a:r>
            <a:endParaRPr sz="3000" b="1">
              <a:solidFill>
                <a:srgbClr val="990000"/>
              </a:solidFill>
            </a:endParaRPr>
          </a:p>
          <a:p>
            <a:pPr marL="0" lvl="0" indent="0" algn="ctr" rtl="0">
              <a:spcBef>
                <a:spcPts val="1000"/>
              </a:spcBef>
              <a:spcAft>
                <a:spcPts val="0"/>
              </a:spcAft>
              <a:buNone/>
            </a:pPr>
            <a:r>
              <a:rPr lang="sl-SI" sz="3000" b="1">
                <a:solidFill>
                  <a:srgbClr val="990000"/>
                </a:solidFill>
              </a:rPr>
              <a:t>Sonja Bregar Mazzini</a:t>
            </a:r>
            <a:endParaRPr sz="3000" b="1">
              <a:solidFill>
                <a:srgbClr val="990000"/>
              </a:solidFill>
            </a:endParaRPr>
          </a:p>
        </p:txBody>
      </p:sp>
      <p:pic>
        <p:nvPicPr>
          <p:cNvPr id="228" name="Google Shape;228;g811468c00a_0_0"/>
          <p:cNvPicPr preferRelativeResize="0"/>
          <p:nvPr/>
        </p:nvPicPr>
        <p:blipFill>
          <a:blip r:embed="rId3">
            <a:alphaModFix amt="35000"/>
          </a:blip>
          <a:stretch>
            <a:fillRect/>
          </a:stretch>
        </p:blipFill>
        <p:spPr>
          <a:xfrm>
            <a:off x="35950" y="0"/>
            <a:ext cx="12192000" cy="4458785"/>
          </a:xfrm>
          <a:prstGeom prst="rect">
            <a:avLst/>
          </a:prstGeom>
          <a:noFill/>
          <a:ln>
            <a:noFill/>
          </a:ln>
          <a:effectLst>
            <a:reflection endPos="30000" dist="38100" dir="5400000" fadeDir="5400012" sy="-100000" algn="bl" rotWithShape="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7" descr="MK izobrazevalno zaloznistvo"/>
          <p:cNvPicPr preferRelativeResize="0"/>
          <p:nvPr/>
        </p:nvPicPr>
        <p:blipFill rotWithShape="1">
          <a:blip r:embed="rId3">
            <a:alphaModFix/>
          </a:blip>
          <a:srcRect r="73992" b="4116"/>
          <a:stretch/>
        </p:blipFill>
        <p:spPr>
          <a:xfrm>
            <a:off x="11692535" y="6396976"/>
            <a:ext cx="312230" cy="304271"/>
          </a:xfrm>
          <a:prstGeom prst="rect">
            <a:avLst/>
          </a:prstGeom>
          <a:noFill/>
          <a:ln>
            <a:noFill/>
          </a:ln>
        </p:spPr>
      </p:pic>
      <p:sp>
        <p:nvSpPr>
          <p:cNvPr id="234" name="Google Shape;234;p7"/>
          <p:cNvSpPr txBox="1">
            <a:spLocks noGrp="1"/>
          </p:cNvSpPr>
          <p:nvPr>
            <p:ph type="body" idx="1"/>
          </p:nvPr>
        </p:nvSpPr>
        <p:spPr>
          <a:xfrm>
            <a:off x="181134" y="148660"/>
            <a:ext cx="10515600" cy="76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None/>
            </a:pPr>
            <a:r>
              <a:rPr lang="sl-SI" sz="2800" b="1">
                <a:solidFill>
                  <a:srgbClr val="002060"/>
                </a:solidFill>
              </a:rPr>
              <a:t>Uporaba fotografij pri pouku zgodovine</a:t>
            </a:r>
            <a:endParaRPr sz="2800" b="1">
              <a:solidFill>
                <a:srgbClr val="002060"/>
              </a:solidFill>
            </a:endParaRPr>
          </a:p>
        </p:txBody>
      </p:sp>
      <p:sp>
        <p:nvSpPr>
          <p:cNvPr id="235" name="Google Shape;235;p7"/>
          <p:cNvSpPr txBox="1"/>
          <p:nvPr/>
        </p:nvSpPr>
        <p:spPr>
          <a:xfrm>
            <a:off x="5410175" y="1041850"/>
            <a:ext cx="6811500" cy="135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l-SI" sz="2400" u="sng">
                <a:solidFill>
                  <a:srgbClr val="002060"/>
                </a:solidFill>
              </a:rPr>
              <a:t>Fotografije:</a:t>
            </a:r>
            <a:endParaRPr sz="2400" u="sng">
              <a:solidFill>
                <a:srgbClr val="002060"/>
              </a:solidFill>
            </a:endParaRPr>
          </a:p>
          <a:p>
            <a:pPr marL="457200" lvl="0" indent="-381000" algn="l" rtl="0">
              <a:lnSpc>
                <a:spcPct val="115000"/>
              </a:lnSpc>
              <a:spcBef>
                <a:spcPts val="0"/>
              </a:spcBef>
              <a:spcAft>
                <a:spcPts val="0"/>
              </a:spcAft>
              <a:buClr>
                <a:srgbClr val="002060"/>
              </a:buClr>
              <a:buSzPts val="2400"/>
              <a:buChar char="●"/>
            </a:pPr>
            <a:r>
              <a:rPr lang="sl-SI" sz="2400" b="1">
                <a:solidFill>
                  <a:srgbClr val="002060"/>
                </a:solidFill>
              </a:rPr>
              <a:t>sledovi dogodkov novejše zgodovine</a:t>
            </a:r>
            <a:r>
              <a:rPr lang="sl-SI" sz="2400">
                <a:solidFill>
                  <a:srgbClr val="002060"/>
                </a:solidFill>
              </a:rPr>
              <a:t>,</a:t>
            </a:r>
            <a:endParaRPr sz="2400">
              <a:solidFill>
                <a:srgbClr val="002060"/>
              </a:solidFill>
            </a:endParaRPr>
          </a:p>
          <a:p>
            <a:pPr marL="457200" lvl="0" indent="-381000" algn="l" rtl="0">
              <a:lnSpc>
                <a:spcPct val="115000"/>
              </a:lnSpc>
              <a:spcBef>
                <a:spcPts val="0"/>
              </a:spcBef>
              <a:spcAft>
                <a:spcPts val="0"/>
              </a:spcAft>
              <a:buClr>
                <a:srgbClr val="002060"/>
              </a:buClr>
              <a:buSzPts val="2400"/>
              <a:buChar char="●"/>
            </a:pPr>
            <a:r>
              <a:rPr lang="sl-SI" sz="2400">
                <a:solidFill>
                  <a:srgbClr val="002060"/>
                </a:solidFill>
              </a:rPr>
              <a:t>sprožijo močen </a:t>
            </a:r>
            <a:r>
              <a:rPr lang="sl-SI" sz="2400" b="1">
                <a:solidFill>
                  <a:srgbClr val="002060"/>
                </a:solidFill>
              </a:rPr>
              <a:t>čustveni odziv. </a:t>
            </a:r>
            <a:endParaRPr sz="2400" b="1">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457200" lvl="0" indent="0" algn="l" rtl="0">
              <a:lnSpc>
                <a:spcPct val="115000"/>
              </a:lnSpc>
              <a:spcBef>
                <a:spcPts val="0"/>
              </a:spcBef>
              <a:spcAft>
                <a:spcPts val="0"/>
              </a:spcAft>
              <a:buNone/>
            </a:pPr>
            <a:endParaRPr sz="2400" b="1">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p:txBody>
      </p:sp>
      <p:sp>
        <p:nvSpPr>
          <p:cNvPr id="236" name="Google Shape;236;p7"/>
          <p:cNvSpPr txBox="1"/>
          <p:nvPr/>
        </p:nvSpPr>
        <p:spPr>
          <a:xfrm>
            <a:off x="5398475" y="2917550"/>
            <a:ext cx="6670800" cy="310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l-SI" sz="2400" u="sng">
                <a:solidFill>
                  <a:srgbClr val="002060"/>
                </a:solidFill>
              </a:rPr>
              <a:t>Pri pouku zgodovine:</a:t>
            </a:r>
            <a:endParaRPr sz="2400" u="sng">
              <a:solidFill>
                <a:srgbClr val="002060"/>
              </a:solidFill>
            </a:endParaRPr>
          </a:p>
          <a:p>
            <a:pPr marL="457200" lvl="0" indent="-381000" algn="l" rtl="0">
              <a:lnSpc>
                <a:spcPct val="115000"/>
              </a:lnSpc>
              <a:spcBef>
                <a:spcPts val="0"/>
              </a:spcBef>
              <a:spcAft>
                <a:spcPts val="0"/>
              </a:spcAft>
              <a:buClr>
                <a:srgbClr val="002060"/>
              </a:buClr>
              <a:buSzPts val="2400"/>
              <a:buChar char="●"/>
            </a:pPr>
            <a:r>
              <a:rPr lang="sl-SI" sz="2400">
                <a:solidFill>
                  <a:srgbClr val="002060"/>
                </a:solidFill>
              </a:rPr>
              <a:t>vizualno </a:t>
            </a:r>
            <a:r>
              <a:rPr lang="sl-SI" sz="2400" b="1">
                <a:solidFill>
                  <a:srgbClr val="002060"/>
                </a:solidFill>
              </a:rPr>
              <a:t>ponazorijo</a:t>
            </a:r>
            <a:r>
              <a:rPr lang="sl-SI" sz="2400">
                <a:solidFill>
                  <a:srgbClr val="002060"/>
                </a:solidFill>
              </a:rPr>
              <a:t> besedilo v učbeniku ali razlago učitelja,</a:t>
            </a:r>
            <a:endParaRPr sz="2400">
              <a:solidFill>
                <a:srgbClr val="002060"/>
              </a:solidFill>
            </a:endParaRPr>
          </a:p>
          <a:p>
            <a:pPr marL="457200" lvl="0" indent="-381000" algn="l" rtl="0">
              <a:lnSpc>
                <a:spcPct val="115000"/>
              </a:lnSpc>
              <a:spcBef>
                <a:spcPts val="0"/>
              </a:spcBef>
              <a:spcAft>
                <a:spcPts val="0"/>
              </a:spcAft>
              <a:buClr>
                <a:srgbClr val="002060"/>
              </a:buClr>
              <a:buSzPts val="2400"/>
              <a:buChar char="●"/>
            </a:pPr>
            <a:r>
              <a:rPr lang="sl-SI" sz="2400">
                <a:solidFill>
                  <a:srgbClr val="002060"/>
                </a:solidFill>
              </a:rPr>
              <a:t>omogočijo </a:t>
            </a:r>
            <a:r>
              <a:rPr lang="sl-SI" sz="2400" b="1">
                <a:solidFill>
                  <a:srgbClr val="002060"/>
                </a:solidFill>
              </a:rPr>
              <a:t>priklic informacij</a:t>
            </a:r>
            <a:r>
              <a:rPr lang="sl-SI" sz="2400">
                <a:solidFill>
                  <a:srgbClr val="002060"/>
                </a:solidFill>
              </a:rPr>
              <a:t> o določenem dogodku in pomagajo pri</a:t>
            </a:r>
            <a:r>
              <a:rPr lang="sl-SI" sz="2400" b="1">
                <a:solidFill>
                  <a:srgbClr val="002060"/>
                </a:solidFill>
              </a:rPr>
              <a:t> trajnejšemu pomnjenju,</a:t>
            </a:r>
            <a:endParaRPr sz="2400" b="1">
              <a:solidFill>
                <a:srgbClr val="002060"/>
              </a:solidFill>
            </a:endParaRPr>
          </a:p>
          <a:p>
            <a:pPr marL="457200" lvl="0" indent="-381000" algn="l" rtl="0">
              <a:lnSpc>
                <a:spcPct val="115000"/>
              </a:lnSpc>
              <a:spcBef>
                <a:spcPts val="0"/>
              </a:spcBef>
              <a:spcAft>
                <a:spcPts val="0"/>
              </a:spcAft>
              <a:buClr>
                <a:srgbClr val="002060"/>
              </a:buClr>
              <a:buSzPts val="2400"/>
              <a:buChar char="●"/>
            </a:pPr>
            <a:r>
              <a:rPr lang="sl-SI" sz="2400">
                <a:solidFill>
                  <a:srgbClr val="002060"/>
                </a:solidFill>
              </a:rPr>
              <a:t>vzbudijo</a:t>
            </a:r>
            <a:r>
              <a:rPr lang="sl-SI" sz="2400" b="1">
                <a:solidFill>
                  <a:srgbClr val="002060"/>
                </a:solidFill>
              </a:rPr>
              <a:t> radovednost </a:t>
            </a:r>
            <a:r>
              <a:rPr lang="sl-SI" sz="2400">
                <a:solidFill>
                  <a:srgbClr val="002060"/>
                </a:solidFill>
              </a:rPr>
              <a:t>in </a:t>
            </a:r>
            <a:r>
              <a:rPr lang="sl-SI" sz="2400" b="1">
                <a:solidFill>
                  <a:srgbClr val="002060"/>
                </a:solidFill>
              </a:rPr>
              <a:t>čustva.</a:t>
            </a: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457200" lvl="0" indent="0" algn="l" rtl="0">
              <a:lnSpc>
                <a:spcPct val="115000"/>
              </a:lnSpc>
              <a:spcBef>
                <a:spcPts val="0"/>
              </a:spcBef>
              <a:spcAft>
                <a:spcPts val="0"/>
              </a:spcAft>
              <a:buNone/>
            </a:pPr>
            <a:endParaRPr sz="2400" b="1">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p:txBody>
      </p:sp>
      <p:pic>
        <p:nvPicPr>
          <p:cNvPr id="237" name="Google Shape;237;p7"/>
          <p:cNvPicPr preferRelativeResize="0"/>
          <p:nvPr/>
        </p:nvPicPr>
        <p:blipFill>
          <a:blip r:embed="rId4">
            <a:alphaModFix/>
          </a:blip>
          <a:stretch>
            <a:fillRect/>
          </a:stretch>
        </p:blipFill>
        <p:spPr>
          <a:xfrm>
            <a:off x="152400" y="1067260"/>
            <a:ext cx="5093675" cy="4936805"/>
          </a:xfrm>
          <a:prstGeom prst="rect">
            <a:avLst/>
          </a:prstGeom>
          <a:noFill/>
          <a:ln w="19050" cap="flat" cmpd="sng">
            <a:solidFill>
              <a:schemeClr val="dk2"/>
            </a:solidFill>
            <a:prstDash val="solid"/>
            <a:round/>
            <a:headEnd type="none" w="sm" len="sm"/>
            <a:tailEnd type="none" w="sm" len="sm"/>
          </a:ln>
        </p:spPr>
      </p:pic>
      <p:sp>
        <p:nvSpPr>
          <p:cNvPr id="238" name="Google Shape;238;p7"/>
          <p:cNvSpPr/>
          <p:nvPr/>
        </p:nvSpPr>
        <p:spPr>
          <a:xfrm>
            <a:off x="767173" y="5242301"/>
            <a:ext cx="1243673" cy="557949"/>
          </a:xfrm>
          <a:custGeom>
            <a:avLst/>
            <a:gdLst/>
            <a:ahLst/>
            <a:cxnLst/>
            <a:rect l="l" t="t" r="r" b="b"/>
            <a:pathLst>
              <a:path w="70553" h="51638" extrusionOk="0">
                <a:moveTo>
                  <a:pt x="0" y="0"/>
                </a:moveTo>
                <a:cubicBezTo>
                  <a:pt x="8355" y="7736"/>
                  <a:pt x="38371" y="37906"/>
                  <a:pt x="50130" y="46416"/>
                </a:cubicBezTo>
                <a:cubicBezTo>
                  <a:pt x="61889" y="54926"/>
                  <a:pt x="67149" y="50284"/>
                  <a:pt x="70553" y="51058"/>
                </a:cubicBezTo>
              </a:path>
            </a:pathLst>
          </a:custGeom>
          <a:noFill/>
          <a:ln w="38100" cap="flat" cmpd="sng">
            <a:solidFill>
              <a:srgbClr val="660000"/>
            </a:solidFill>
            <a:prstDash val="solid"/>
            <a:round/>
            <a:headEnd type="none" w="med" len="med"/>
            <a:tailEnd type="none" w="med" len="med"/>
          </a:ln>
        </p:spPr>
      </p:sp>
      <p:sp>
        <p:nvSpPr>
          <p:cNvPr id="239" name="Google Shape;239;p7"/>
          <p:cNvSpPr txBox="1"/>
          <p:nvPr/>
        </p:nvSpPr>
        <p:spPr>
          <a:xfrm>
            <a:off x="1885175" y="5480875"/>
            <a:ext cx="3360900" cy="6099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l-SI" sz="1800" b="1">
                <a:solidFill>
                  <a:srgbClr val="4C1130"/>
                </a:solidFill>
              </a:rPr>
              <a:t>Ilustrativna vloga fotografij</a:t>
            </a:r>
            <a:endParaRPr sz="1800" b="1">
              <a:solidFill>
                <a:srgbClr val="4C1130"/>
              </a:solidFill>
            </a:endParaRPr>
          </a:p>
          <a:p>
            <a:pPr marL="0" lvl="0" indent="0" algn="l" rtl="0">
              <a:lnSpc>
                <a:spcPct val="115000"/>
              </a:lnSpc>
              <a:spcBef>
                <a:spcPts val="0"/>
              </a:spcBef>
              <a:spcAft>
                <a:spcPts val="0"/>
              </a:spcAft>
              <a:buNone/>
            </a:pPr>
            <a:endParaRPr sz="1800">
              <a:solidFill>
                <a:srgbClr val="4C1130"/>
              </a:solidFill>
            </a:endParaRPr>
          </a:p>
          <a:p>
            <a:pPr marL="457200" lvl="0" indent="0" algn="l" rtl="0">
              <a:lnSpc>
                <a:spcPct val="115000"/>
              </a:lnSpc>
              <a:spcBef>
                <a:spcPts val="0"/>
              </a:spcBef>
              <a:spcAft>
                <a:spcPts val="0"/>
              </a:spcAft>
              <a:buNone/>
            </a:pPr>
            <a:endParaRPr sz="1800" b="1">
              <a:solidFill>
                <a:srgbClr val="4C1130"/>
              </a:solidFill>
            </a:endParaRPr>
          </a:p>
          <a:p>
            <a:pPr marL="0" lvl="0" indent="0" algn="l" rtl="0">
              <a:lnSpc>
                <a:spcPct val="115000"/>
              </a:lnSpc>
              <a:spcBef>
                <a:spcPts val="0"/>
              </a:spcBef>
              <a:spcAft>
                <a:spcPts val="0"/>
              </a:spcAft>
              <a:buNone/>
            </a:pPr>
            <a:endParaRPr sz="1800">
              <a:solidFill>
                <a:srgbClr val="4C1130"/>
              </a:solidFill>
            </a:endParaRPr>
          </a:p>
          <a:p>
            <a:pPr marL="0" lvl="0" indent="0" algn="l" rtl="0">
              <a:lnSpc>
                <a:spcPct val="115000"/>
              </a:lnSpc>
              <a:spcBef>
                <a:spcPts val="0"/>
              </a:spcBef>
              <a:spcAft>
                <a:spcPts val="0"/>
              </a:spcAft>
              <a:buNone/>
            </a:pPr>
            <a:endParaRPr sz="1800">
              <a:solidFill>
                <a:srgbClr val="4C1130"/>
              </a:solidFill>
            </a:endParaRPr>
          </a:p>
          <a:p>
            <a:pPr marL="0" lvl="0" indent="0" algn="l" rtl="0">
              <a:lnSpc>
                <a:spcPct val="115000"/>
              </a:lnSpc>
              <a:spcBef>
                <a:spcPts val="0"/>
              </a:spcBef>
              <a:spcAft>
                <a:spcPts val="0"/>
              </a:spcAft>
              <a:buNone/>
            </a:pPr>
            <a:endParaRPr sz="1800">
              <a:solidFill>
                <a:srgbClr val="4C1130"/>
              </a:solidFill>
            </a:endParaRPr>
          </a:p>
          <a:p>
            <a:pPr marL="0" lvl="0" indent="0" algn="l" rtl="0">
              <a:lnSpc>
                <a:spcPct val="115000"/>
              </a:lnSpc>
              <a:spcBef>
                <a:spcPts val="0"/>
              </a:spcBef>
              <a:spcAft>
                <a:spcPts val="0"/>
              </a:spcAft>
              <a:buNone/>
            </a:pPr>
            <a:endParaRPr sz="1800">
              <a:solidFill>
                <a:srgbClr val="4C1130"/>
              </a:solidFill>
            </a:endParaRPr>
          </a:p>
          <a:p>
            <a:pPr marL="0" lvl="0" indent="0" algn="l" rtl="0">
              <a:lnSpc>
                <a:spcPct val="115000"/>
              </a:lnSpc>
              <a:spcBef>
                <a:spcPts val="0"/>
              </a:spcBef>
              <a:spcAft>
                <a:spcPts val="0"/>
              </a:spcAft>
              <a:buNone/>
            </a:pPr>
            <a:endParaRPr sz="1800">
              <a:solidFill>
                <a:srgbClr val="4C1130"/>
              </a:solidFill>
            </a:endParaRPr>
          </a:p>
          <a:p>
            <a:pPr marL="0" lvl="0" indent="0" algn="l" rtl="0">
              <a:lnSpc>
                <a:spcPct val="115000"/>
              </a:lnSpc>
              <a:spcBef>
                <a:spcPts val="0"/>
              </a:spcBef>
              <a:spcAft>
                <a:spcPts val="0"/>
              </a:spcAft>
              <a:buNone/>
            </a:pPr>
            <a:endParaRPr sz="1800">
              <a:solidFill>
                <a:srgbClr val="4C113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70e2b36d07_2_16"/>
          <p:cNvSpPr txBox="1"/>
          <p:nvPr/>
        </p:nvSpPr>
        <p:spPr>
          <a:xfrm>
            <a:off x="0" y="30475"/>
            <a:ext cx="12192000" cy="9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SI" sz="3000" b="1">
                <a:solidFill>
                  <a:srgbClr val="002060"/>
                </a:solidFill>
                <a:latin typeface="Calibri"/>
                <a:ea typeface="Calibri"/>
                <a:cs typeface="Calibri"/>
                <a:sym typeface="Calibri"/>
              </a:rPr>
              <a:t>Kakšno pričevalno vrednost imajo fotografije? Ali so zanesljiv zgodovinski vir?</a:t>
            </a:r>
            <a:endParaRPr sz="3000" b="1">
              <a:solidFill>
                <a:srgbClr val="002060"/>
              </a:solidFill>
            </a:endParaRPr>
          </a:p>
        </p:txBody>
      </p:sp>
      <p:pic>
        <p:nvPicPr>
          <p:cNvPr id="245" name="Google Shape;245;g70e2b36d07_2_16"/>
          <p:cNvPicPr preferRelativeResize="0"/>
          <p:nvPr/>
        </p:nvPicPr>
        <p:blipFill>
          <a:blip r:embed="rId3">
            <a:alphaModFix/>
          </a:blip>
          <a:stretch>
            <a:fillRect/>
          </a:stretch>
        </p:blipFill>
        <p:spPr>
          <a:xfrm>
            <a:off x="324563" y="1200160"/>
            <a:ext cx="6124575" cy="4762500"/>
          </a:xfrm>
          <a:prstGeom prst="rect">
            <a:avLst/>
          </a:prstGeom>
          <a:noFill/>
          <a:ln>
            <a:noFill/>
          </a:ln>
        </p:spPr>
      </p:pic>
      <p:sp>
        <p:nvSpPr>
          <p:cNvPr id="246" name="Google Shape;246;g70e2b36d07_2_16"/>
          <p:cNvSpPr txBox="1"/>
          <p:nvPr/>
        </p:nvSpPr>
        <p:spPr>
          <a:xfrm>
            <a:off x="6587900" y="1047750"/>
            <a:ext cx="5538600" cy="297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l-SI" sz="2400" u="sng">
                <a:solidFill>
                  <a:srgbClr val="002060"/>
                </a:solidFill>
              </a:rPr>
              <a:t>Kritična analiza fotografije:</a:t>
            </a:r>
            <a:endParaRPr sz="2400" u="sng">
              <a:solidFill>
                <a:srgbClr val="002060"/>
              </a:solidFill>
            </a:endParaRPr>
          </a:p>
          <a:p>
            <a:pPr marL="0" lvl="0" indent="0" algn="l" rtl="0">
              <a:lnSpc>
                <a:spcPct val="115000"/>
              </a:lnSpc>
              <a:spcBef>
                <a:spcPts val="0"/>
              </a:spcBef>
              <a:spcAft>
                <a:spcPts val="0"/>
              </a:spcAft>
              <a:buNone/>
            </a:pPr>
            <a:endParaRPr sz="2400" u="sng">
              <a:solidFill>
                <a:srgbClr val="002060"/>
              </a:solidFill>
            </a:endParaRPr>
          </a:p>
          <a:p>
            <a:pPr marL="457200" lvl="0" indent="-381000" algn="l" rtl="0">
              <a:lnSpc>
                <a:spcPct val="150000"/>
              </a:lnSpc>
              <a:spcBef>
                <a:spcPts val="0"/>
              </a:spcBef>
              <a:spcAft>
                <a:spcPts val="0"/>
              </a:spcAft>
              <a:buClr>
                <a:srgbClr val="002060"/>
              </a:buClr>
              <a:buSzPts val="2400"/>
              <a:buChar char="●"/>
            </a:pPr>
            <a:r>
              <a:rPr lang="sl-SI" sz="2400">
                <a:solidFill>
                  <a:srgbClr val="002060"/>
                </a:solidFill>
              </a:rPr>
              <a:t>Kdo in kdaj  jo je posnel?</a:t>
            </a:r>
            <a:endParaRPr sz="2400">
              <a:solidFill>
                <a:srgbClr val="002060"/>
              </a:solidFill>
            </a:endParaRPr>
          </a:p>
          <a:p>
            <a:pPr marL="457200" lvl="0" indent="-381000" algn="l" rtl="0">
              <a:lnSpc>
                <a:spcPct val="150000"/>
              </a:lnSpc>
              <a:spcBef>
                <a:spcPts val="0"/>
              </a:spcBef>
              <a:spcAft>
                <a:spcPts val="0"/>
              </a:spcAft>
              <a:buClr>
                <a:srgbClr val="002060"/>
              </a:buClr>
              <a:buSzPts val="2400"/>
              <a:buChar char="●"/>
            </a:pPr>
            <a:r>
              <a:rPr lang="sl-SI" sz="2400">
                <a:solidFill>
                  <a:srgbClr val="002060"/>
                </a:solidFill>
              </a:rPr>
              <a:t>Ali dogajanje na fotografiji odraža                    stvarnost (je dokumentarno) ali osebe pozirajo?</a:t>
            </a:r>
            <a:endParaRPr sz="2400">
              <a:solidFill>
                <a:srgbClr val="002060"/>
              </a:solidFill>
            </a:endParaRPr>
          </a:p>
          <a:p>
            <a:pPr marL="0" lvl="0" indent="0" algn="l" rtl="0">
              <a:spcBef>
                <a:spcPts val="0"/>
              </a:spcBef>
              <a:spcAft>
                <a:spcPts val="0"/>
              </a:spcAft>
              <a:buNone/>
            </a:pPr>
            <a:endParaRPr sz="1200">
              <a:solidFill>
                <a:schemeClr val="dk1"/>
              </a:solidFill>
              <a:highlight>
                <a:srgbClr val="FFFFFF"/>
              </a:highlight>
              <a:latin typeface="Verdana"/>
              <a:ea typeface="Verdana"/>
              <a:cs typeface="Verdana"/>
              <a:sym typeface="Verdana"/>
            </a:endParaRPr>
          </a:p>
          <a:p>
            <a:pPr marL="0" lvl="0" indent="0" algn="l" rtl="0">
              <a:spcBef>
                <a:spcPts val="0"/>
              </a:spcBef>
              <a:spcAft>
                <a:spcPts val="0"/>
              </a:spcAft>
              <a:buNone/>
            </a:pPr>
            <a:endParaRPr sz="1200">
              <a:solidFill>
                <a:schemeClr val="dk1"/>
              </a:solidFill>
              <a:highlight>
                <a:srgbClr val="FFFFFF"/>
              </a:highlight>
              <a:latin typeface="Verdana"/>
              <a:ea typeface="Verdana"/>
              <a:cs typeface="Verdana"/>
              <a:sym typeface="Verdana"/>
            </a:endParaRPr>
          </a:p>
          <a:p>
            <a:pPr marL="0" lvl="0" indent="0" algn="l" rtl="0">
              <a:spcBef>
                <a:spcPts val="0"/>
              </a:spcBef>
              <a:spcAft>
                <a:spcPts val="0"/>
              </a:spcAft>
              <a:buNone/>
            </a:pPr>
            <a:endParaRPr sz="1200">
              <a:solidFill>
                <a:schemeClr val="dk1"/>
              </a:solidFill>
              <a:highlight>
                <a:srgbClr val="FFFFFF"/>
              </a:highlight>
              <a:latin typeface="Verdana"/>
              <a:ea typeface="Verdana"/>
              <a:cs typeface="Verdana"/>
              <a:sym typeface="Verdana"/>
            </a:endParaRPr>
          </a:p>
          <a:p>
            <a:pPr marL="0" lvl="0" indent="0" algn="l" rtl="0">
              <a:spcBef>
                <a:spcPts val="0"/>
              </a:spcBef>
              <a:spcAft>
                <a:spcPts val="0"/>
              </a:spcAft>
              <a:buNone/>
            </a:pPr>
            <a:endParaRPr sz="1200">
              <a:solidFill>
                <a:schemeClr val="dk1"/>
              </a:solidFill>
              <a:highlight>
                <a:srgbClr val="FFFFFF"/>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200">
              <a:solidFill>
                <a:schemeClr val="dk1"/>
              </a:solidFill>
              <a:highlight>
                <a:srgbClr val="FFFFFF"/>
              </a:highlight>
              <a:latin typeface="Verdana"/>
              <a:ea typeface="Verdana"/>
              <a:cs typeface="Verdana"/>
              <a:sym typeface="Verdana"/>
            </a:endParaRPr>
          </a:p>
          <a:p>
            <a:pPr marL="457200" lvl="0" indent="0" algn="l" rtl="0">
              <a:spcBef>
                <a:spcPts val="0"/>
              </a:spcBef>
              <a:spcAft>
                <a:spcPts val="0"/>
              </a:spcAft>
              <a:buClr>
                <a:schemeClr val="dk1"/>
              </a:buClr>
              <a:buSzPts val="1100"/>
              <a:buFont typeface="Arial"/>
              <a:buNone/>
            </a:pPr>
            <a:endParaRPr sz="1200">
              <a:solidFill>
                <a:schemeClr val="dk1"/>
              </a:solidFill>
              <a:highlight>
                <a:srgbClr val="FFFFFF"/>
              </a:highlight>
              <a:latin typeface="Verdana"/>
              <a:ea typeface="Verdana"/>
              <a:cs typeface="Verdana"/>
              <a:sym typeface="Verdana"/>
            </a:endParaRPr>
          </a:p>
          <a:p>
            <a:pPr marL="457200" lvl="0" indent="0" algn="l" rtl="0">
              <a:spcBef>
                <a:spcPts val="0"/>
              </a:spcBef>
              <a:spcAft>
                <a:spcPts val="0"/>
              </a:spcAft>
              <a:buClr>
                <a:schemeClr val="dk1"/>
              </a:buClr>
              <a:buSzPts val="1100"/>
              <a:buFont typeface="Arial"/>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sp>
        <p:nvSpPr>
          <p:cNvPr id="247" name="Google Shape;247;g70e2b36d07_2_16"/>
          <p:cNvSpPr txBox="1"/>
          <p:nvPr/>
        </p:nvSpPr>
        <p:spPr>
          <a:xfrm>
            <a:off x="248375" y="5852925"/>
            <a:ext cx="6733500" cy="87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l-SI" b="1">
                <a:solidFill>
                  <a:srgbClr val="6B6B6B"/>
                </a:solidFill>
                <a:highlight>
                  <a:srgbClr val="FFFFFF"/>
                </a:highlight>
                <a:latin typeface="Montserrat"/>
                <a:ea typeface="Montserrat"/>
                <a:cs typeface="Montserrat"/>
                <a:sym typeface="Montserrat"/>
              </a:rPr>
              <a:t>Joe Rosenthal, Iwo Jima</a:t>
            </a:r>
            <a:endParaRPr b="1">
              <a:solidFill>
                <a:srgbClr val="6B6B6B"/>
              </a:solidFill>
              <a:highlight>
                <a:srgbClr val="FFFFFF"/>
              </a:highlight>
              <a:latin typeface="Montserrat"/>
              <a:ea typeface="Montserrat"/>
              <a:cs typeface="Montserrat"/>
              <a:sym typeface="Montserrat"/>
            </a:endParaRPr>
          </a:p>
          <a:p>
            <a:pPr marL="0" lvl="0" indent="0" algn="l" rtl="0">
              <a:lnSpc>
                <a:spcPct val="115000"/>
              </a:lnSpc>
              <a:spcBef>
                <a:spcPts val="0"/>
              </a:spcBef>
              <a:spcAft>
                <a:spcPts val="0"/>
              </a:spcAft>
              <a:buNone/>
            </a:pPr>
            <a:r>
              <a:rPr lang="sl-SI">
                <a:solidFill>
                  <a:srgbClr val="6B6B6B"/>
                </a:solidFill>
                <a:highlight>
                  <a:srgbClr val="FFFFFF"/>
                </a:highlight>
                <a:latin typeface="Montserrat"/>
                <a:ea typeface="Montserrat"/>
                <a:cs typeface="Montserrat"/>
                <a:sym typeface="Montserrat"/>
              </a:rPr>
              <a:t>Marinci ZDA dvigujejo zastavo na gori Suribachi na Iwo Jimi, februarja 1945</a:t>
            </a:r>
            <a:endParaRPr>
              <a:solidFill>
                <a:srgbClr val="6B6B6B"/>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sl-SI">
                <a:solidFill>
                  <a:srgbClr val="6B6B6B"/>
                </a:solidFill>
                <a:highlight>
                  <a:srgbClr val="FFFFFF"/>
                </a:highlight>
                <a:latin typeface="Montserrat"/>
                <a:ea typeface="Montserrat"/>
                <a:cs typeface="Montserrat"/>
                <a:sym typeface="Montserrat"/>
              </a:rPr>
              <a:t>.</a:t>
            </a:r>
            <a:endParaRPr/>
          </a:p>
        </p:txBody>
      </p:sp>
      <p:sp>
        <p:nvSpPr>
          <p:cNvPr id="248" name="Google Shape;248;g70e2b36d07_2_16"/>
          <p:cNvSpPr txBox="1"/>
          <p:nvPr/>
        </p:nvSpPr>
        <p:spPr>
          <a:xfrm>
            <a:off x="248375" y="6452500"/>
            <a:ext cx="80595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100" u="sng">
                <a:solidFill>
                  <a:schemeClr val="hlink"/>
                </a:solidFill>
                <a:hlinkClick r:id="rId4"/>
              </a:rPr>
              <a:t>https://www.britannica.com/topic/Battle-of-Iwo-Jima</a:t>
            </a:r>
            <a:r>
              <a:rPr lang="sl-SI">
                <a:solidFill>
                  <a:schemeClr val="dk1"/>
                </a:solidFill>
              </a:rPr>
              <a:t> (Dostop: 4. 3. 2020)</a:t>
            </a:r>
            <a:endParaRPr>
              <a:solidFill>
                <a:schemeClr val="dk1"/>
              </a:solidFill>
            </a:endParaRPr>
          </a:p>
        </p:txBody>
      </p:sp>
      <p:sp>
        <p:nvSpPr>
          <p:cNvPr id="249" name="Google Shape;249;g70e2b36d07_2_16"/>
          <p:cNvSpPr txBox="1"/>
          <p:nvPr/>
        </p:nvSpPr>
        <p:spPr>
          <a:xfrm>
            <a:off x="6660875" y="4171225"/>
            <a:ext cx="4944000" cy="263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a:solidFill>
                  <a:schemeClr val="dk1"/>
                </a:solidFill>
                <a:highlight>
                  <a:srgbClr val="FFFFFF"/>
                </a:highlight>
                <a:latin typeface="Verdana"/>
                <a:ea typeface="Verdana"/>
                <a:cs typeface="Verdana"/>
                <a:sym typeface="Verdana"/>
              </a:rPr>
              <a:t>S Pulitzerjevo nagrado nagrajena fotografija</a:t>
            </a:r>
            <a:endParaRPr>
              <a:solidFill>
                <a:schemeClr val="dk1"/>
              </a:solidFill>
              <a:highlight>
                <a:srgbClr val="FFFFFF"/>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sl-SI">
                <a:solidFill>
                  <a:schemeClr val="dk1"/>
                </a:solidFill>
                <a:highlight>
                  <a:srgbClr val="FFFFFF"/>
                </a:highlight>
                <a:latin typeface="Verdana"/>
                <a:ea typeface="Verdana"/>
                <a:cs typeface="Verdana"/>
                <a:sym typeface="Verdana"/>
              </a:rPr>
              <a:t>Nekateri so Rosenthalu očitali, da je sceno za ta domoljubni prizor postavil sam. Kot poročajo, pa gre za pristen dogodek, ki predstavlja drugo dvigovanje zastave na gori Suribachi. Prva zastava, ki so jo dvignili nekaj ur pred tem, je bila premajhna, da bi jo lahko videli z vznožja gore. Joe Rosenthal / Associated Press” </a:t>
            </a:r>
            <a:endParaRPr>
              <a:solidFill>
                <a:schemeClr val="dk1"/>
              </a:solidFill>
              <a:highlight>
                <a:srgbClr val="FFFFFF"/>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a:solidFill>
                <a:schemeClr val="dk1"/>
              </a:solidFill>
              <a:highlight>
                <a:srgbClr val="FFFFFF"/>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sl-SI">
                <a:solidFill>
                  <a:schemeClr val="dk1"/>
                </a:solidFill>
                <a:highlight>
                  <a:srgbClr val="FFFFFF"/>
                </a:highlight>
                <a:latin typeface="Verdana"/>
                <a:ea typeface="Verdana"/>
                <a:cs typeface="Verdana"/>
                <a:sym typeface="Verdana"/>
              </a:rPr>
              <a:t>(</a:t>
            </a:r>
            <a:r>
              <a:rPr lang="sl-SI" u="sng">
                <a:solidFill>
                  <a:schemeClr val="hlink"/>
                </a:solidFill>
                <a:hlinkClick r:id="rId4"/>
              </a:rPr>
              <a:t>https://www.britannica.com/topic/Battle-of-Iwo-Jima</a:t>
            </a:r>
            <a:r>
              <a:rPr lang="sl-SI">
                <a:solidFill>
                  <a:schemeClr val="dk1"/>
                </a:solidFill>
                <a:highlight>
                  <a:srgbClr val="FFFFFF"/>
                </a:highlight>
                <a:latin typeface="Verdana"/>
                <a:ea typeface="Verdana"/>
                <a:cs typeface="Verdana"/>
                <a:sym typeface="Verdana"/>
              </a:rPr>
              <a:t>, dostop: 4. 3. 20120) </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70e2b36d07_2_26"/>
          <p:cNvSpPr txBox="1"/>
          <p:nvPr/>
        </p:nvSpPr>
        <p:spPr>
          <a:xfrm>
            <a:off x="6498275" y="293100"/>
            <a:ext cx="5585100" cy="286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SI" sz="2400" u="sng">
                <a:solidFill>
                  <a:srgbClr val="002060"/>
                </a:solidFill>
              </a:rPr>
              <a:t>Kritična analiza fotografije:</a:t>
            </a:r>
            <a:endParaRPr sz="2400" u="sng">
              <a:solidFill>
                <a:srgbClr val="002060"/>
              </a:solidFill>
            </a:endParaRPr>
          </a:p>
          <a:p>
            <a:pPr marL="457200" lvl="0" indent="-381000" algn="l" rtl="0">
              <a:lnSpc>
                <a:spcPct val="150000"/>
              </a:lnSpc>
              <a:spcBef>
                <a:spcPts val="0"/>
              </a:spcBef>
              <a:spcAft>
                <a:spcPts val="0"/>
              </a:spcAft>
              <a:buClr>
                <a:srgbClr val="002060"/>
              </a:buClr>
              <a:buSzPts val="2400"/>
              <a:buChar char="●"/>
            </a:pPr>
            <a:r>
              <a:rPr lang="sl-SI" sz="2400">
                <a:solidFill>
                  <a:srgbClr val="002060"/>
                </a:solidFill>
              </a:rPr>
              <a:t>Je fotografija obdelana oz. manipulirana: </a:t>
            </a:r>
            <a:r>
              <a:rPr lang="sl-SI" sz="1800" u="sng">
                <a:solidFill>
                  <a:srgbClr val="002060"/>
                </a:solidFill>
              </a:rPr>
              <a:t>retuširanje</a:t>
            </a:r>
            <a:r>
              <a:rPr lang="sl-SI" sz="1800">
                <a:solidFill>
                  <a:srgbClr val="002060"/>
                </a:solidFill>
              </a:rPr>
              <a:t> z namenom izbrisa političnih nasprotnikov</a:t>
            </a:r>
            <a:endParaRPr sz="1800">
              <a:solidFill>
                <a:srgbClr val="002060"/>
              </a:solidFill>
            </a:endParaRPr>
          </a:p>
          <a:p>
            <a:pPr marL="0" lvl="0" indent="0" algn="l" rtl="0">
              <a:lnSpc>
                <a:spcPct val="150000"/>
              </a:lnSpc>
              <a:spcBef>
                <a:spcPts val="0"/>
              </a:spcBef>
              <a:spcAft>
                <a:spcPts val="0"/>
              </a:spcAft>
              <a:buNone/>
            </a:pPr>
            <a:r>
              <a:rPr lang="sl-SI" sz="2400">
                <a:solidFill>
                  <a:srgbClr val="002060"/>
                </a:solidFill>
              </a:rPr>
              <a:t> </a:t>
            </a: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pic>
        <p:nvPicPr>
          <p:cNvPr id="255" name="Google Shape;255;g70e2b36d07_2_26"/>
          <p:cNvPicPr preferRelativeResize="0"/>
          <p:nvPr/>
        </p:nvPicPr>
        <p:blipFill>
          <a:blip r:embed="rId3">
            <a:alphaModFix/>
          </a:blip>
          <a:stretch>
            <a:fillRect/>
          </a:stretch>
        </p:blipFill>
        <p:spPr>
          <a:xfrm>
            <a:off x="381000" y="152400"/>
            <a:ext cx="5756535" cy="6553198"/>
          </a:xfrm>
          <a:prstGeom prst="rect">
            <a:avLst/>
          </a:prstGeom>
          <a:noFill/>
          <a:ln>
            <a:noFill/>
          </a:ln>
        </p:spPr>
      </p:pic>
      <p:pic>
        <p:nvPicPr>
          <p:cNvPr id="256" name="Google Shape;256;g70e2b36d07_2_26"/>
          <p:cNvPicPr preferRelativeResize="0"/>
          <p:nvPr/>
        </p:nvPicPr>
        <p:blipFill rotWithShape="1">
          <a:blip r:embed="rId4">
            <a:alphaModFix/>
          </a:blip>
          <a:srcRect b="6524"/>
          <a:stretch/>
        </p:blipFill>
        <p:spPr>
          <a:xfrm>
            <a:off x="6005550" y="3332025"/>
            <a:ext cx="6077825" cy="1762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8117d5fb09_0_0"/>
          <p:cNvPicPr preferRelativeResize="0"/>
          <p:nvPr/>
        </p:nvPicPr>
        <p:blipFill>
          <a:blip r:embed="rId3">
            <a:alphaModFix/>
          </a:blip>
          <a:stretch>
            <a:fillRect/>
          </a:stretch>
        </p:blipFill>
        <p:spPr>
          <a:xfrm>
            <a:off x="533400" y="838200"/>
            <a:ext cx="5384075" cy="5384075"/>
          </a:xfrm>
          <a:prstGeom prst="rect">
            <a:avLst/>
          </a:prstGeom>
          <a:noFill/>
          <a:ln>
            <a:noFill/>
          </a:ln>
        </p:spPr>
      </p:pic>
      <p:sp>
        <p:nvSpPr>
          <p:cNvPr id="262" name="Google Shape;262;g8117d5fb09_0_0"/>
          <p:cNvSpPr/>
          <p:nvPr/>
        </p:nvSpPr>
        <p:spPr>
          <a:xfrm>
            <a:off x="2180425" y="4506950"/>
            <a:ext cx="652500" cy="626700"/>
          </a:xfrm>
          <a:prstGeom prst="ellipse">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g8117d5fb09_0_0"/>
          <p:cNvSpPr txBox="1"/>
          <p:nvPr/>
        </p:nvSpPr>
        <p:spPr>
          <a:xfrm>
            <a:off x="533388" y="6222275"/>
            <a:ext cx="53841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100" u="sng">
                <a:solidFill>
                  <a:schemeClr val="hlink"/>
                </a:solidFill>
                <a:hlinkClick r:id="rId4"/>
              </a:rPr>
              <a:t>https://www.nbcnews.com/think/opinion/beatles-epic-abbey-road-remains-greatest-mic-drop-pop-music-ncna1059186</a:t>
            </a:r>
            <a:endParaRPr/>
          </a:p>
        </p:txBody>
      </p:sp>
      <p:pic>
        <p:nvPicPr>
          <p:cNvPr id="264" name="Google Shape;264;g8117d5fb09_0_0"/>
          <p:cNvPicPr preferRelativeResize="0"/>
          <p:nvPr/>
        </p:nvPicPr>
        <p:blipFill>
          <a:blip r:embed="rId5">
            <a:alphaModFix/>
          </a:blip>
          <a:stretch>
            <a:fillRect/>
          </a:stretch>
        </p:blipFill>
        <p:spPr>
          <a:xfrm>
            <a:off x="6071538" y="1600200"/>
            <a:ext cx="5969724" cy="4477293"/>
          </a:xfrm>
          <a:prstGeom prst="rect">
            <a:avLst/>
          </a:prstGeom>
          <a:noFill/>
          <a:ln>
            <a:noFill/>
          </a:ln>
        </p:spPr>
      </p:pic>
      <p:sp>
        <p:nvSpPr>
          <p:cNvPr id="265" name="Google Shape;265;g8117d5fb09_0_0"/>
          <p:cNvSpPr/>
          <p:nvPr/>
        </p:nvSpPr>
        <p:spPr>
          <a:xfrm>
            <a:off x="8120025" y="4455425"/>
            <a:ext cx="652500" cy="626700"/>
          </a:xfrm>
          <a:prstGeom prst="ellipse">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g8117d5fb09_0_0"/>
          <p:cNvSpPr txBox="1"/>
          <p:nvPr/>
        </p:nvSpPr>
        <p:spPr>
          <a:xfrm>
            <a:off x="6096000" y="6077500"/>
            <a:ext cx="5920800" cy="6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100" u="sng">
                <a:solidFill>
                  <a:schemeClr val="hlink"/>
                </a:solidFill>
                <a:hlinkClick r:id="rId6"/>
              </a:rPr>
              <a:t>https://www.reddit.com/r/beatles/comments/14bsx1/my_wife_bought_me_a_beatles_wall_calendar_i_was/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70e2b36d07_2_32"/>
          <p:cNvSpPr txBox="1"/>
          <p:nvPr/>
        </p:nvSpPr>
        <p:spPr>
          <a:xfrm>
            <a:off x="5059875" y="269825"/>
            <a:ext cx="6230100" cy="23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400" u="sng">
                <a:solidFill>
                  <a:srgbClr val="002060"/>
                </a:solidFill>
              </a:rPr>
              <a:t>Kritična analiza fotografije:</a:t>
            </a:r>
            <a:endParaRPr sz="2400" u="sng">
              <a:solidFill>
                <a:srgbClr val="002060"/>
              </a:solidFill>
            </a:endParaRPr>
          </a:p>
          <a:p>
            <a:pPr marL="0" lvl="0" indent="0" algn="l" rtl="0">
              <a:spcBef>
                <a:spcPts val="0"/>
              </a:spcBef>
              <a:spcAft>
                <a:spcPts val="0"/>
              </a:spcAft>
              <a:buNone/>
            </a:pPr>
            <a:endParaRPr sz="2400" b="1">
              <a:solidFill>
                <a:srgbClr val="002060"/>
              </a:solidFill>
            </a:endParaRPr>
          </a:p>
          <a:p>
            <a:pPr marL="457200" lvl="0" indent="-381000" algn="l" rtl="0">
              <a:lnSpc>
                <a:spcPct val="150000"/>
              </a:lnSpc>
              <a:spcBef>
                <a:spcPts val="0"/>
              </a:spcBef>
              <a:spcAft>
                <a:spcPts val="0"/>
              </a:spcAft>
              <a:buClr>
                <a:srgbClr val="002060"/>
              </a:buClr>
              <a:buSzPts val="2400"/>
              <a:buChar char="●"/>
            </a:pPr>
            <a:r>
              <a:rPr lang="sl-SI" sz="2400">
                <a:solidFill>
                  <a:srgbClr val="002060"/>
                </a:solidFill>
              </a:rPr>
              <a:t>S kakšnim namenom je bila posneta? Je nevtralna pri izbiri motiva ali manipulira s čustvi?</a:t>
            </a:r>
            <a:endParaRPr sz="2400">
              <a:solidFill>
                <a:srgbClr val="FF0000"/>
              </a:solidFill>
            </a:endParaRPr>
          </a:p>
          <a:p>
            <a:pPr marL="0" lvl="0" indent="0" algn="l" rtl="0">
              <a:lnSpc>
                <a:spcPct val="150000"/>
              </a:lnSpc>
              <a:spcBef>
                <a:spcPts val="0"/>
              </a:spcBef>
              <a:spcAft>
                <a:spcPts val="0"/>
              </a:spcAft>
              <a:buNone/>
            </a:pPr>
            <a:endParaRPr sz="2400">
              <a:solidFill>
                <a:srgbClr val="002060"/>
              </a:solidFill>
            </a:endParaRPr>
          </a:p>
          <a:p>
            <a:pPr marL="45720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pic>
        <p:nvPicPr>
          <p:cNvPr id="272" name="Google Shape;272;g70e2b36d07_2_32"/>
          <p:cNvPicPr preferRelativeResize="0"/>
          <p:nvPr/>
        </p:nvPicPr>
        <p:blipFill>
          <a:blip r:embed="rId3">
            <a:alphaModFix/>
          </a:blip>
          <a:stretch>
            <a:fillRect/>
          </a:stretch>
        </p:blipFill>
        <p:spPr>
          <a:xfrm>
            <a:off x="373625" y="269825"/>
            <a:ext cx="4074176" cy="6074826"/>
          </a:xfrm>
          <a:prstGeom prst="rect">
            <a:avLst/>
          </a:prstGeom>
          <a:noFill/>
          <a:ln>
            <a:noFill/>
          </a:ln>
        </p:spPr>
      </p:pic>
      <p:sp>
        <p:nvSpPr>
          <p:cNvPr id="273" name="Google Shape;273;g70e2b36d07_2_32"/>
          <p:cNvSpPr txBox="1"/>
          <p:nvPr/>
        </p:nvSpPr>
        <p:spPr>
          <a:xfrm>
            <a:off x="232875" y="6417600"/>
            <a:ext cx="11616300" cy="8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a:solidFill>
                  <a:srgbClr val="6B6B6B"/>
                </a:solidFill>
                <a:highlight>
                  <a:srgbClr val="FFFFFF"/>
                </a:highlight>
                <a:latin typeface="Montserrat"/>
                <a:ea typeface="Montserrat"/>
                <a:cs typeface="Montserrat"/>
                <a:sym typeface="Montserrat"/>
              </a:rPr>
              <a:t>Veselje ob razglasitvi izidov plebiscita (SDZ 9, str. 180), fotografijo hrani: Muzej novejše zgodovine Slovenije, foto: Tone Stojko</a:t>
            </a:r>
            <a:endParaRPr/>
          </a:p>
        </p:txBody>
      </p:sp>
      <p:sp>
        <p:nvSpPr>
          <p:cNvPr id="274" name="Google Shape;274;g70e2b36d07_2_32"/>
          <p:cNvSpPr/>
          <p:nvPr/>
        </p:nvSpPr>
        <p:spPr>
          <a:xfrm>
            <a:off x="991375" y="3316700"/>
            <a:ext cx="2565900" cy="2227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75" name="Google Shape;275;g70e2b36d07_2_32"/>
          <p:cNvSpPr/>
          <p:nvPr/>
        </p:nvSpPr>
        <p:spPr>
          <a:xfrm>
            <a:off x="1127763" y="634150"/>
            <a:ext cx="2565900" cy="2227800"/>
          </a:xfrm>
          <a:prstGeom prst="ellipse">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76" name="Google Shape;276;g70e2b36d07_2_32"/>
          <p:cNvSpPr/>
          <p:nvPr/>
        </p:nvSpPr>
        <p:spPr>
          <a:xfrm>
            <a:off x="3032475" y="3527400"/>
            <a:ext cx="1722600" cy="1504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77" name="Google Shape;277;g70e2b36d07_2_32"/>
          <p:cNvSpPr txBox="1"/>
          <p:nvPr/>
        </p:nvSpPr>
        <p:spPr>
          <a:xfrm>
            <a:off x="5059875" y="2861950"/>
            <a:ext cx="6230100" cy="2313000"/>
          </a:xfrm>
          <a:prstGeom prst="rect">
            <a:avLst/>
          </a:prstGeom>
          <a:noFill/>
          <a:ln>
            <a:noFill/>
          </a:ln>
        </p:spPr>
        <p:txBody>
          <a:bodyPr spcFirstLastPara="1" wrap="square" lIns="91425" tIns="91425" rIns="91425" bIns="91425" anchor="t" anchorCtr="0">
            <a:noAutofit/>
          </a:bodyPr>
          <a:lstStyle/>
          <a:p>
            <a:pPr marL="457200" lvl="0" indent="-381000" algn="l" rtl="0">
              <a:lnSpc>
                <a:spcPct val="150000"/>
              </a:lnSpc>
              <a:spcBef>
                <a:spcPts val="0"/>
              </a:spcBef>
              <a:spcAft>
                <a:spcPts val="0"/>
              </a:spcAft>
              <a:buClr>
                <a:srgbClr val="002060"/>
              </a:buClr>
              <a:buSzPts val="2400"/>
              <a:buChar char="●"/>
            </a:pPr>
            <a:r>
              <a:rPr lang="sl-SI" sz="2400">
                <a:solidFill>
                  <a:srgbClr val="002060"/>
                </a:solidFill>
              </a:rPr>
              <a:t>Kako je bila selekcionirana (fotografova izbira, urednikov izbor, izbor avtorja učbenika ...)?</a:t>
            </a:r>
            <a:endParaRPr sz="2400">
              <a:solidFill>
                <a:srgbClr val="FF0000"/>
              </a:solidFill>
            </a:endParaRPr>
          </a:p>
          <a:p>
            <a:pPr marL="0" lvl="0" indent="0" algn="l" rtl="0">
              <a:lnSpc>
                <a:spcPct val="150000"/>
              </a:lnSpc>
              <a:spcBef>
                <a:spcPts val="0"/>
              </a:spcBef>
              <a:spcAft>
                <a:spcPts val="0"/>
              </a:spcAft>
              <a:buNone/>
            </a:pPr>
            <a:endParaRPr sz="2400">
              <a:solidFill>
                <a:srgbClr val="002060"/>
              </a:solidFill>
            </a:endParaRPr>
          </a:p>
          <a:p>
            <a:pPr marL="45720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70e2b36d07_2_41"/>
          <p:cNvSpPr txBox="1"/>
          <p:nvPr/>
        </p:nvSpPr>
        <p:spPr>
          <a:xfrm>
            <a:off x="0" y="30475"/>
            <a:ext cx="12192000" cy="7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3000" b="1">
                <a:solidFill>
                  <a:srgbClr val="002060"/>
                </a:solidFill>
                <a:latin typeface="Calibri"/>
                <a:ea typeface="Calibri"/>
                <a:cs typeface="Calibri"/>
                <a:sym typeface="Calibri"/>
              </a:rPr>
              <a:t>Preprosta analiza in interpretacija fotografij pri pouku zgodovine</a:t>
            </a:r>
            <a:endParaRPr sz="3000" b="1">
              <a:solidFill>
                <a:srgbClr val="002060"/>
              </a:solidFill>
            </a:endParaRPr>
          </a:p>
        </p:txBody>
      </p:sp>
      <p:pic>
        <p:nvPicPr>
          <p:cNvPr id="283" name="Google Shape;283;g70e2b36d07_2_41"/>
          <p:cNvPicPr preferRelativeResize="0"/>
          <p:nvPr/>
        </p:nvPicPr>
        <p:blipFill>
          <a:blip r:embed="rId3">
            <a:alphaModFix/>
          </a:blip>
          <a:stretch>
            <a:fillRect/>
          </a:stretch>
        </p:blipFill>
        <p:spPr>
          <a:xfrm>
            <a:off x="3124200" y="953575"/>
            <a:ext cx="6449750" cy="5149100"/>
          </a:xfrm>
          <a:prstGeom prst="rect">
            <a:avLst/>
          </a:prstGeom>
          <a:noFill/>
          <a:ln>
            <a:noFill/>
          </a:ln>
        </p:spPr>
      </p:pic>
      <p:sp>
        <p:nvSpPr>
          <p:cNvPr id="284" name="Google Shape;284;g70e2b36d07_2_41"/>
          <p:cNvSpPr/>
          <p:nvPr/>
        </p:nvSpPr>
        <p:spPr>
          <a:xfrm>
            <a:off x="3550400" y="4592675"/>
            <a:ext cx="5893200" cy="1662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g70e2b36d07_2_41"/>
          <p:cNvSpPr/>
          <p:nvPr/>
        </p:nvSpPr>
        <p:spPr>
          <a:xfrm>
            <a:off x="4604300" y="2115525"/>
            <a:ext cx="5067900" cy="2778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g70e2b36d07_2_41"/>
          <p:cNvSpPr/>
          <p:nvPr/>
        </p:nvSpPr>
        <p:spPr>
          <a:xfrm>
            <a:off x="2840075" y="2336375"/>
            <a:ext cx="1778400" cy="2778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g70e2b36d07_2_41"/>
          <p:cNvSpPr/>
          <p:nvPr/>
        </p:nvSpPr>
        <p:spPr>
          <a:xfrm>
            <a:off x="8149525" y="953575"/>
            <a:ext cx="1778400" cy="158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g70e2b36d07_2_41"/>
          <p:cNvSpPr txBox="1"/>
          <p:nvPr/>
        </p:nvSpPr>
        <p:spPr>
          <a:xfrm>
            <a:off x="257125" y="876775"/>
            <a:ext cx="2498400" cy="539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SI" sz="2400" u="sng">
                <a:solidFill>
                  <a:srgbClr val="002060"/>
                </a:solidFill>
              </a:rPr>
              <a:t>Opis</a:t>
            </a: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cxnSp>
        <p:nvCxnSpPr>
          <p:cNvPr id="289" name="Google Shape;289;g70e2b36d07_2_41"/>
          <p:cNvCxnSpPr/>
          <p:nvPr/>
        </p:nvCxnSpPr>
        <p:spPr>
          <a:xfrm rot="10800000">
            <a:off x="1905825" y="5244475"/>
            <a:ext cx="1716600" cy="609300"/>
          </a:xfrm>
          <a:prstGeom prst="straightConnector1">
            <a:avLst/>
          </a:prstGeom>
          <a:noFill/>
          <a:ln w="28575" cap="flat" cmpd="sng">
            <a:solidFill>
              <a:srgbClr val="FF0000"/>
            </a:solidFill>
            <a:prstDash val="solid"/>
            <a:round/>
            <a:headEnd type="none" w="med" len="med"/>
            <a:tailEnd type="none" w="med" len="med"/>
          </a:ln>
        </p:spPr>
      </p:cxnSp>
      <p:sp>
        <p:nvSpPr>
          <p:cNvPr id="290" name="Google Shape;290;g70e2b36d07_2_41"/>
          <p:cNvSpPr txBox="1"/>
          <p:nvPr/>
        </p:nvSpPr>
        <p:spPr>
          <a:xfrm>
            <a:off x="128400" y="4687900"/>
            <a:ext cx="2498400" cy="831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SI" sz="1800">
                <a:solidFill>
                  <a:srgbClr val="002060"/>
                </a:solidFill>
              </a:rPr>
              <a:t>Kaj je v spodnjem delu fotografije?</a:t>
            </a:r>
            <a:endParaRPr sz="18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cxnSp>
        <p:nvCxnSpPr>
          <p:cNvPr id="291" name="Google Shape;291;g70e2b36d07_2_41"/>
          <p:cNvCxnSpPr>
            <a:stCxn id="292" idx="1"/>
          </p:cNvCxnSpPr>
          <p:nvPr/>
        </p:nvCxnSpPr>
        <p:spPr>
          <a:xfrm flipH="1">
            <a:off x="8041525" y="3844500"/>
            <a:ext cx="2332500" cy="24600"/>
          </a:xfrm>
          <a:prstGeom prst="straightConnector1">
            <a:avLst/>
          </a:prstGeom>
          <a:noFill/>
          <a:ln w="28575" cap="flat" cmpd="sng">
            <a:solidFill>
              <a:srgbClr val="FF0000"/>
            </a:solidFill>
            <a:prstDash val="solid"/>
            <a:round/>
            <a:headEnd type="none" w="med" len="med"/>
            <a:tailEnd type="none" w="med" len="med"/>
          </a:ln>
        </p:spPr>
      </p:cxnSp>
      <p:sp>
        <p:nvSpPr>
          <p:cNvPr id="292" name="Google Shape;292;g70e2b36d07_2_41"/>
          <p:cNvSpPr txBox="1"/>
          <p:nvPr/>
        </p:nvSpPr>
        <p:spPr>
          <a:xfrm>
            <a:off x="10374025" y="3429000"/>
            <a:ext cx="1983600" cy="831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SI" sz="1800">
                <a:solidFill>
                  <a:srgbClr val="002060"/>
                </a:solidFill>
              </a:rPr>
              <a:t>Kaj je v sredini  fotografije?</a:t>
            </a:r>
            <a:endParaRPr sz="18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cxnSp>
        <p:nvCxnSpPr>
          <p:cNvPr id="293" name="Google Shape;293;g70e2b36d07_2_41"/>
          <p:cNvCxnSpPr/>
          <p:nvPr/>
        </p:nvCxnSpPr>
        <p:spPr>
          <a:xfrm rot="10800000">
            <a:off x="2137500" y="3313825"/>
            <a:ext cx="1545000" cy="180300"/>
          </a:xfrm>
          <a:prstGeom prst="straightConnector1">
            <a:avLst/>
          </a:prstGeom>
          <a:noFill/>
          <a:ln w="28575" cap="flat" cmpd="sng">
            <a:solidFill>
              <a:srgbClr val="FF0000"/>
            </a:solidFill>
            <a:prstDash val="solid"/>
            <a:round/>
            <a:headEnd type="none" w="med" len="med"/>
            <a:tailEnd type="none" w="med" len="med"/>
          </a:ln>
        </p:spPr>
      </p:cxnSp>
      <p:sp>
        <p:nvSpPr>
          <p:cNvPr id="294" name="Google Shape;294;g70e2b36d07_2_41"/>
          <p:cNvSpPr txBox="1"/>
          <p:nvPr/>
        </p:nvSpPr>
        <p:spPr>
          <a:xfrm>
            <a:off x="197075" y="2715375"/>
            <a:ext cx="2498400" cy="831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SI" sz="1800">
                <a:solidFill>
                  <a:srgbClr val="002060"/>
                </a:solidFill>
              </a:rPr>
              <a:t>Kaj je v levem delu fotografije?</a:t>
            </a:r>
            <a:endParaRPr sz="18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cxnSp>
        <p:nvCxnSpPr>
          <p:cNvPr id="295" name="Google Shape;295;g70e2b36d07_2_41"/>
          <p:cNvCxnSpPr/>
          <p:nvPr/>
        </p:nvCxnSpPr>
        <p:spPr>
          <a:xfrm flipH="1">
            <a:off x="9081100" y="1596475"/>
            <a:ext cx="1056000" cy="17400"/>
          </a:xfrm>
          <a:prstGeom prst="straightConnector1">
            <a:avLst/>
          </a:prstGeom>
          <a:noFill/>
          <a:ln w="28575" cap="flat" cmpd="sng">
            <a:solidFill>
              <a:srgbClr val="FF0000"/>
            </a:solidFill>
            <a:prstDash val="solid"/>
            <a:round/>
            <a:headEnd type="none" w="med" len="med"/>
            <a:tailEnd type="none" w="med" len="med"/>
          </a:ln>
        </p:spPr>
      </p:cxnSp>
      <p:sp>
        <p:nvSpPr>
          <p:cNvPr id="296" name="Google Shape;296;g70e2b36d07_2_41"/>
          <p:cNvSpPr txBox="1"/>
          <p:nvPr/>
        </p:nvSpPr>
        <p:spPr>
          <a:xfrm>
            <a:off x="9942625" y="1127475"/>
            <a:ext cx="2168700" cy="831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SI" sz="1800">
                <a:solidFill>
                  <a:srgbClr val="002060"/>
                </a:solidFill>
              </a:rPr>
              <a:t>Kaj je v desnem delu fotografije?</a:t>
            </a:r>
            <a:endParaRPr sz="18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80fd0436ac_1_21"/>
          <p:cNvSpPr txBox="1"/>
          <p:nvPr/>
        </p:nvSpPr>
        <p:spPr>
          <a:xfrm>
            <a:off x="0" y="30475"/>
            <a:ext cx="12192000" cy="7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3000" b="1">
                <a:solidFill>
                  <a:srgbClr val="002060"/>
                </a:solidFill>
                <a:latin typeface="Calibri"/>
                <a:ea typeface="Calibri"/>
                <a:cs typeface="Calibri"/>
                <a:sym typeface="Calibri"/>
              </a:rPr>
              <a:t>Preprosta analiza in interpretacija fotografij pri pouku zgodovine</a:t>
            </a:r>
            <a:endParaRPr sz="3000" b="1">
              <a:solidFill>
                <a:srgbClr val="002060"/>
              </a:solidFill>
            </a:endParaRPr>
          </a:p>
        </p:txBody>
      </p:sp>
      <p:pic>
        <p:nvPicPr>
          <p:cNvPr id="302" name="Google Shape;302;g80fd0436ac_1_21"/>
          <p:cNvPicPr preferRelativeResize="0"/>
          <p:nvPr/>
        </p:nvPicPr>
        <p:blipFill>
          <a:blip r:embed="rId3">
            <a:alphaModFix/>
          </a:blip>
          <a:stretch>
            <a:fillRect/>
          </a:stretch>
        </p:blipFill>
        <p:spPr>
          <a:xfrm>
            <a:off x="3124200" y="953575"/>
            <a:ext cx="6449750" cy="5149100"/>
          </a:xfrm>
          <a:prstGeom prst="rect">
            <a:avLst/>
          </a:prstGeom>
          <a:noFill/>
          <a:ln>
            <a:noFill/>
          </a:ln>
        </p:spPr>
      </p:pic>
      <p:sp>
        <p:nvSpPr>
          <p:cNvPr id="303" name="Google Shape;303;g80fd0436ac_1_21"/>
          <p:cNvSpPr/>
          <p:nvPr/>
        </p:nvSpPr>
        <p:spPr>
          <a:xfrm>
            <a:off x="3550400" y="4592675"/>
            <a:ext cx="5893200" cy="1662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g80fd0436ac_1_21"/>
          <p:cNvSpPr/>
          <p:nvPr/>
        </p:nvSpPr>
        <p:spPr>
          <a:xfrm>
            <a:off x="4604300" y="2115525"/>
            <a:ext cx="5067900" cy="2778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g80fd0436ac_1_21"/>
          <p:cNvSpPr/>
          <p:nvPr/>
        </p:nvSpPr>
        <p:spPr>
          <a:xfrm>
            <a:off x="8149525" y="953575"/>
            <a:ext cx="1778400" cy="158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g80fd0436ac_1_21"/>
          <p:cNvSpPr txBox="1"/>
          <p:nvPr/>
        </p:nvSpPr>
        <p:spPr>
          <a:xfrm>
            <a:off x="257125" y="876775"/>
            <a:ext cx="2498400" cy="539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SI" sz="2400" u="sng">
                <a:solidFill>
                  <a:srgbClr val="002060"/>
                </a:solidFill>
              </a:rPr>
              <a:t>Interpretacija</a:t>
            </a: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cxnSp>
        <p:nvCxnSpPr>
          <p:cNvPr id="307" name="Google Shape;307;g80fd0436ac_1_21"/>
          <p:cNvCxnSpPr/>
          <p:nvPr/>
        </p:nvCxnSpPr>
        <p:spPr>
          <a:xfrm rot="10800000">
            <a:off x="1991650" y="5081400"/>
            <a:ext cx="1716600" cy="609300"/>
          </a:xfrm>
          <a:prstGeom prst="straightConnector1">
            <a:avLst/>
          </a:prstGeom>
          <a:noFill/>
          <a:ln w="28575" cap="flat" cmpd="sng">
            <a:solidFill>
              <a:srgbClr val="FF0000"/>
            </a:solidFill>
            <a:prstDash val="solid"/>
            <a:round/>
            <a:headEnd type="none" w="med" len="med"/>
            <a:tailEnd type="none" w="med" len="med"/>
          </a:ln>
        </p:spPr>
      </p:cxnSp>
      <p:sp>
        <p:nvSpPr>
          <p:cNvPr id="308" name="Google Shape;308;g80fd0436ac_1_21"/>
          <p:cNvSpPr txBox="1"/>
          <p:nvPr/>
        </p:nvSpPr>
        <p:spPr>
          <a:xfrm>
            <a:off x="128400" y="3754300"/>
            <a:ext cx="2498400" cy="1764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SI" sz="1800">
                <a:solidFill>
                  <a:srgbClr val="002060"/>
                </a:solidFill>
              </a:rPr>
              <a:t>Kaj ljudje počnejo, lahko razberemo njihovo razpoloženje?</a:t>
            </a:r>
            <a:endParaRPr sz="18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cxnSp>
        <p:nvCxnSpPr>
          <p:cNvPr id="309" name="Google Shape;309;g80fd0436ac_1_21"/>
          <p:cNvCxnSpPr/>
          <p:nvPr/>
        </p:nvCxnSpPr>
        <p:spPr>
          <a:xfrm rot="10800000">
            <a:off x="8056875" y="3939800"/>
            <a:ext cx="1802400" cy="4200"/>
          </a:xfrm>
          <a:prstGeom prst="straightConnector1">
            <a:avLst/>
          </a:prstGeom>
          <a:noFill/>
          <a:ln w="28575" cap="flat" cmpd="sng">
            <a:solidFill>
              <a:srgbClr val="FF0000"/>
            </a:solidFill>
            <a:prstDash val="solid"/>
            <a:round/>
            <a:headEnd type="none" w="med" len="med"/>
            <a:tailEnd type="none" w="med" len="med"/>
          </a:ln>
        </p:spPr>
      </p:cxnSp>
      <p:sp>
        <p:nvSpPr>
          <p:cNvPr id="310" name="Google Shape;310;g80fd0436ac_1_21"/>
          <p:cNvSpPr txBox="1"/>
          <p:nvPr/>
        </p:nvSpPr>
        <p:spPr>
          <a:xfrm>
            <a:off x="9859275" y="3526400"/>
            <a:ext cx="2498400" cy="831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SI" sz="1800">
                <a:solidFill>
                  <a:srgbClr val="002060"/>
                </a:solidFill>
              </a:rPr>
              <a:t>Kaj se dogaja s stavbo?</a:t>
            </a:r>
            <a:endParaRPr sz="18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cxnSp>
        <p:nvCxnSpPr>
          <p:cNvPr id="311" name="Google Shape;311;g80fd0436ac_1_21"/>
          <p:cNvCxnSpPr/>
          <p:nvPr/>
        </p:nvCxnSpPr>
        <p:spPr>
          <a:xfrm flipH="1">
            <a:off x="9081100" y="1596475"/>
            <a:ext cx="1056000" cy="17400"/>
          </a:xfrm>
          <a:prstGeom prst="straightConnector1">
            <a:avLst/>
          </a:prstGeom>
          <a:noFill/>
          <a:ln w="28575" cap="flat" cmpd="sng">
            <a:solidFill>
              <a:srgbClr val="FF0000"/>
            </a:solidFill>
            <a:prstDash val="solid"/>
            <a:round/>
            <a:headEnd type="none" w="med" len="med"/>
            <a:tailEnd type="none" w="med" len="med"/>
          </a:ln>
        </p:spPr>
      </p:cxnSp>
      <p:sp>
        <p:nvSpPr>
          <p:cNvPr id="312" name="Google Shape;312;g80fd0436ac_1_21"/>
          <p:cNvSpPr txBox="1"/>
          <p:nvPr/>
        </p:nvSpPr>
        <p:spPr>
          <a:xfrm>
            <a:off x="9942625" y="1127475"/>
            <a:ext cx="2168700" cy="831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SI" sz="1800">
                <a:solidFill>
                  <a:srgbClr val="002060"/>
                </a:solidFill>
              </a:rPr>
              <a:t>Lahko razberemo kaj je napisano?</a:t>
            </a:r>
            <a:endParaRPr sz="18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80fd0436ac_1_16"/>
          <p:cNvSpPr/>
          <p:nvPr/>
        </p:nvSpPr>
        <p:spPr>
          <a:xfrm>
            <a:off x="384000" y="1628600"/>
            <a:ext cx="11014800" cy="227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02060"/>
              </a:buClr>
              <a:buSzPts val="1800"/>
              <a:buAutoNum type="arabicPeriod"/>
            </a:pPr>
            <a:r>
              <a:rPr lang="sl-SI" sz="1800">
                <a:solidFill>
                  <a:srgbClr val="002060"/>
                </a:solidFill>
              </a:rPr>
              <a:t>Ali lahko na podlagi fotografije ugotoviš kraj, čas in vsebino dogodka?</a:t>
            </a:r>
            <a:endParaRPr sz="1800">
              <a:solidFill>
                <a:srgbClr val="002060"/>
              </a:solidFill>
            </a:endParaRPr>
          </a:p>
          <a:p>
            <a:pPr marL="457200" lvl="0" indent="-342900" algn="l" rtl="0">
              <a:lnSpc>
                <a:spcPct val="150000"/>
              </a:lnSpc>
              <a:spcBef>
                <a:spcPts val="0"/>
              </a:spcBef>
              <a:spcAft>
                <a:spcPts val="0"/>
              </a:spcAft>
              <a:buClr>
                <a:srgbClr val="002060"/>
              </a:buClr>
              <a:buSzPts val="1800"/>
              <a:buAutoNum type="arabicPeriod"/>
            </a:pPr>
            <a:r>
              <a:rPr lang="sl-SI" sz="1800">
                <a:solidFill>
                  <a:srgbClr val="002060"/>
                </a:solidFill>
              </a:rPr>
              <a:t>Preberi vir 2 </a:t>
            </a:r>
            <a:r>
              <a:rPr lang="sl-SI" sz="1800" b="1">
                <a:solidFill>
                  <a:srgbClr val="002060"/>
                </a:solidFill>
              </a:rPr>
              <a:t>(GRADIVO)</a:t>
            </a:r>
            <a:r>
              <a:rPr lang="sl-SI" sz="1800">
                <a:solidFill>
                  <a:srgbClr val="002060"/>
                </a:solidFill>
              </a:rPr>
              <a:t> in dopolni fotografijo z naslednjimi podatki:</a:t>
            </a:r>
            <a:endParaRPr sz="1800">
              <a:solidFill>
                <a:srgbClr val="002060"/>
              </a:solidFill>
            </a:endParaRPr>
          </a:p>
          <a:p>
            <a:pPr marL="914400" lvl="1" indent="-342900" algn="l" rtl="0">
              <a:spcBef>
                <a:spcPts val="0"/>
              </a:spcBef>
              <a:spcAft>
                <a:spcPts val="0"/>
              </a:spcAft>
              <a:buClr>
                <a:srgbClr val="002060"/>
              </a:buClr>
              <a:buSzPts val="1800"/>
              <a:buChar char="○"/>
            </a:pPr>
            <a:r>
              <a:rPr lang="sl-SI" sz="1800">
                <a:solidFill>
                  <a:srgbClr val="002060"/>
                </a:solidFill>
              </a:rPr>
              <a:t>čas dogodka:</a:t>
            </a:r>
            <a:endParaRPr sz="1800">
              <a:solidFill>
                <a:srgbClr val="002060"/>
              </a:solidFill>
            </a:endParaRPr>
          </a:p>
          <a:p>
            <a:pPr marL="914400" lvl="1" indent="-342900" algn="l" rtl="0">
              <a:spcBef>
                <a:spcPts val="0"/>
              </a:spcBef>
              <a:spcAft>
                <a:spcPts val="0"/>
              </a:spcAft>
              <a:buClr>
                <a:srgbClr val="002060"/>
              </a:buClr>
              <a:buSzPts val="1800"/>
              <a:buChar char="○"/>
            </a:pPr>
            <a:r>
              <a:rPr lang="sl-SI" sz="1800">
                <a:solidFill>
                  <a:srgbClr val="002060"/>
                </a:solidFill>
              </a:rPr>
              <a:t>kraj dogodka:</a:t>
            </a:r>
            <a:endParaRPr sz="1800">
              <a:solidFill>
                <a:srgbClr val="002060"/>
              </a:solidFill>
            </a:endParaRPr>
          </a:p>
          <a:p>
            <a:pPr marL="914400" lvl="1" indent="-342900" algn="l" rtl="0">
              <a:spcBef>
                <a:spcPts val="0"/>
              </a:spcBef>
              <a:spcAft>
                <a:spcPts val="0"/>
              </a:spcAft>
              <a:buClr>
                <a:srgbClr val="002060"/>
              </a:buClr>
              <a:buSzPts val="1800"/>
              <a:buChar char="○"/>
            </a:pPr>
            <a:r>
              <a:rPr lang="sl-SI" sz="1800">
                <a:solidFill>
                  <a:srgbClr val="002060"/>
                </a:solidFill>
              </a:rPr>
              <a:t>opis dogodka (kdo, kaj)</a:t>
            </a:r>
            <a:endParaRPr sz="1800">
              <a:solidFill>
                <a:srgbClr val="002060"/>
              </a:solidFill>
            </a:endParaRPr>
          </a:p>
          <a:p>
            <a:pPr marL="0" lvl="0" indent="0" algn="l" rtl="0">
              <a:spcBef>
                <a:spcPts val="0"/>
              </a:spcBef>
              <a:spcAft>
                <a:spcPts val="0"/>
              </a:spcAft>
              <a:buNone/>
            </a:pPr>
            <a:endParaRPr sz="1800">
              <a:solidFill>
                <a:srgbClr val="002060"/>
              </a:solidFill>
            </a:endParaRPr>
          </a:p>
          <a:p>
            <a:pPr marL="0" lvl="0" indent="0" algn="l" rtl="0">
              <a:lnSpc>
                <a:spcPct val="150000"/>
              </a:lnSpc>
              <a:spcBef>
                <a:spcPts val="120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None/>
            </a:pPr>
            <a:endParaRPr sz="1800">
              <a:solidFill>
                <a:srgbClr val="002060"/>
              </a:solidFill>
            </a:endParaRPr>
          </a:p>
        </p:txBody>
      </p:sp>
      <p:sp>
        <p:nvSpPr>
          <p:cNvPr id="318" name="Google Shape;318;g80fd0436ac_1_16"/>
          <p:cNvSpPr txBox="1"/>
          <p:nvPr/>
        </p:nvSpPr>
        <p:spPr>
          <a:xfrm>
            <a:off x="409525" y="876775"/>
            <a:ext cx="10752900" cy="539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SI" sz="2400" u="sng">
                <a:solidFill>
                  <a:srgbClr val="002060"/>
                </a:solidFill>
              </a:rPr>
              <a:t>Prepoznavanje vrzeli v dokazih in prepoznavanje virov nadaljnjih informacij</a:t>
            </a: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a:p>
            <a:pPr marL="0" lvl="0" indent="0" algn="l" rtl="0">
              <a:spcBef>
                <a:spcPts val="0"/>
              </a:spcBef>
              <a:spcAft>
                <a:spcPts val="0"/>
              </a:spcAft>
              <a:buNone/>
            </a:pPr>
            <a:endParaRPr sz="2400">
              <a:solidFill>
                <a:srgbClr val="00206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8120fcb8df_1_26"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sp>
        <p:nvSpPr>
          <p:cNvPr id="324" name="Google Shape;324;g8120fcb8df_1_26"/>
          <p:cNvSpPr txBox="1">
            <a:spLocks noGrp="1"/>
          </p:cNvSpPr>
          <p:nvPr>
            <p:ph type="body" idx="1"/>
          </p:nvPr>
        </p:nvSpPr>
        <p:spPr>
          <a:xfrm>
            <a:off x="181134" y="148660"/>
            <a:ext cx="10515600" cy="76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None/>
            </a:pPr>
            <a:r>
              <a:rPr lang="sl-SI" sz="2800" b="1">
                <a:solidFill>
                  <a:srgbClr val="002060"/>
                </a:solidFill>
              </a:rPr>
              <a:t>Uporaba literarnih del pri pouku zgodovine</a:t>
            </a:r>
            <a:endParaRPr sz="2800" b="1">
              <a:solidFill>
                <a:srgbClr val="002060"/>
              </a:solidFill>
            </a:endParaRPr>
          </a:p>
        </p:txBody>
      </p:sp>
      <p:sp>
        <p:nvSpPr>
          <p:cNvPr id="325" name="Google Shape;325;g8120fcb8df_1_26"/>
          <p:cNvSpPr txBox="1"/>
          <p:nvPr/>
        </p:nvSpPr>
        <p:spPr>
          <a:xfrm>
            <a:off x="313300" y="840425"/>
            <a:ext cx="9504900" cy="468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l-SI" sz="2400" u="sng">
                <a:solidFill>
                  <a:srgbClr val="002060"/>
                </a:solidFill>
              </a:rPr>
              <a:t>Literarna dela, ki temeljijo:</a:t>
            </a:r>
            <a:endParaRPr sz="2400" u="sng">
              <a:solidFill>
                <a:srgbClr val="002060"/>
              </a:solidFill>
            </a:endParaRPr>
          </a:p>
          <a:p>
            <a:pPr marL="457200" lvl="0" indent="-381000" algn="l" rtl="0">
              <a:lnSpc>
                <a:spcPct val="115000"/>
              </a:lnSpc>
              <a:spcBef>
                <a:spcPts val="0"/>
              </a:spcBef>
              <a:spcAft>
                <a:spcPts val="0"/>
              </a:spcAft>
              <a:buClr>
                <a:srgbClr val="002060"/>
              </a:buClr>
              <a:buSzPts val="2400"/>
              <a:buChar char="●"/>
            </a:pPr>
            <a:r>
              <a:rPr lang="sl-SI" sz="2400">
                <a:solidFill>
                  <a:srgbClr val="002060"/>
                </a:solidFill>
              </a:rPr>
              <a:t> na arhivskem preučevanju zgodovinskega dogodka/obdobja</a:t>
            </a:r>
            <a:endParaRPr sz="2400">
              <a:solidFill>
                <a:srgbClr val="002060"/>
              </a:solidFill>
            </a:endParaRPr>
          </a:p>
          <a:p>
            <a:pPr marL="457200" lvl="0" indent="-381000" algn="l" rtl="0">
              <a:lnSpc>
                <a:spcPct val="115000"/>
              </a:lnSpc>
              <a:spcBef>
                <a:spcPts val="0"/>
              </a:spcBef>
              <a:spcAft>
                <a:spcPts val="0"/>
              </a:spcAft>
              <a:buClr>
                <a:srgbClr val="002060"/>
              </a:buClr>
              <a:buSzPts val="2400"/>
              <a:buChar char="●"/>
            </a:pPr>
            <a:r>
              <a:rPr lang="sl-SI" sz="2400">
                <a:solidFill>
                  <a:srgbClr val="002060"/>
                </a:solidFill>
              </a:rPr>
              <a:t>na osebnem doživljanju opisanem na leposloven način</a:t>
            </a:r>
            <a:endParaRPr sz="2400">
              <a:solidFill>
                <a:srgbClr val="002060"/>
              </a:solidFill>
            </a:endParaRPr>
          </a:p>
          <a:p>
            <a:pPr marL="0" lvl="0" indent="0" algn="l" rtl="0">
              <a:lnSpc>
                <a:spcPct val="115000"/>
              </a:lnSpc>
              <a:spcBef>
                <a:spcPts val="0"/>
              </a:spcBef>
              <a:spcAft>
                <a:spcPts val="0"/>
              </a:spcAft>
              <a:buNone/>
            </a:pPr>
            <a:endParaRPr sz="2400" u="sng">
              <a:solidFill>
                <a:srgbClr val="002060"/>
              </a:solidFill>
            </a:endParaRPr>
          </a:p>
          <a:p>
            <a:pPr marL="0" lvl="0" indent="0" algn="l" rtl="0">
              <a:lnSpc>
                <a:spcPct val="115000"/>
              </a:lnSpc>
              <a:spcBef>
                <a:spcPts val="0"/>
              </a:spcBef>
              <a:spcAft>
                <a:spcPts val="0"/>
              </a:spcAft>
              <a:buNone/>
            </a:pPr>
            <a:endParaRPr sz="2400" u="sng">
              <a:solidFill>
                <a:srgbClr val="002060"/>
              </a:solidFill>
            </a:endParaRPr>
          </a:p>
          <a:p>
            <a:pPr marL="0" lvl="0" indent="0" algn="l" rtl="0">
              <a:lnSpc>
                <a:spcPct val="115000"/>
              </a:lnSpc>
              <a:spcBef>
                <a:spcPts val="0"/>
              </a:spcBef>
              <a:spcAft>
                <a:spcPts val="0"/>
              </a:spcAft>
              <a:buNone/>
            </a:pPr>
            <a:r>
              <a:rPr lang="sl-SI" sz="2400" u="sng">
                <a:solidFill>
                  <a:srgbClr val="002060"/>
                </a:solidFill>
              </a:rPr>
              <a:t>Pri pouku zgodovine:</a:t>
            </a:r>
            <a:endParaRPr sz="2400" u="sng">
              <a:solidFill>
                <a:srgbClr val="002060"/>
              </a:solidFill>
            </a:endParaRPr>
          </a:p>
          <a:p>
            <a:pPr marL="457200" lvl="0" indent="-381000" algn="l" rtl="0">
              <a:lnSpc>
                <a:spcPct val="115000"/>
              </a:lnSpc>
              <a:spcBef>
                <a:spcPts val="0"/>
              </a:spcBef>
              <a:spcAft>
                <a:spcPts val="0"/>
              </a:spcAft>
              <a:buClr>
                <a:srgbClr val="002060"/>
              </a:buClr>
              <a:buSzPts val="2400"/>
              <a:buChar char="●"/>
            </a:pPr>
            <a:r>
              <a:rPr lang="sl-SI" sz="2400" b="1">
                <a:solidFill>
                  <a:srgbClr val="002060"/>
                </a:solidFill>
              </a:rPr>
              <a:t>pritegnejo </a:t>
            </a:r>
            <a:r>
              <a:rPr lang="sl-SI" sz="2400">
                <a:solidFill>
                  <a:srgbClr val="002060"/>
                </a:solidFill>
              </a:rPr>
              <a:t>učence</a:t>
            </a:r>
            <a:endParaRPr sz="2400">
              <a:solidFill>
                <a:srgbClr val="002060"/>
              </a:solidFill>
            </a:endParaRPr>
          </a:p>
          <a:p>
            <a:pPr marL="457200" lvl="0" indent="-381000" algn="l" rtl="0">
              <a:lnSpc>
                <a:spcPct val="115000"/>
              </a:lnSpc>
              <a:spcBef>
                <a:spcPts val="0"/>
              </a:spcBef>
              <a:spcAft>
                <a:spcPts val="0"/>
              </a:spcAft>
              <a:buClr>
                <a:srgbClr val="002060"/>
              </a:buClr>
              <a:buSzPts val="2400"/>
              <a:buChar char="●"/>
            </a:pPr>
            <a:r>
              <a:rPr lang="sl-SI" sz="2400">
                <a:solidFill>
                  <a:srgbClr val="002060"/>
                </a:solidFill>
              </a:rPr>
              <a:t>napisana </a:t>
            </a:r>
            <a:r>
              <a:rPr lang="sl-SI" sz="2400" b="1">
                <a:solidFill>
                  <a:srgbClr val="002060"/>
                </a:solidFill>
              </a:rPr>
              <a:t>doživeto</a:t>
            </a:r>
            <a:endParaRPr sz="2400" b="1">
              <a:solidFill>
                <a:srgbClr val="002060"/>
              </a:solidFill>
            </a:endParaRPr>
          </a:p>
          <a:p>
            <a:pPr marL="457200" lvl="0" indent="-381000" algn="l" rtl="0">
              <a:lnSpc>
                <a:spcPct val="115000"/>
              </a:lnSpc>
              <a:spcBef>
                <a:spcPts val="0"/>
              </a:spcBef>
              <a:spcAft>
                <a:spcPts val="0"/>
              </a:spcAft>
              <a:buClr>
                <a:srgbClr val="002060"/>
              </a:buClr>
              <a:buSzPts val="2400"/>
              <a:buChar char="●"/>
            </a:pPr>
            <a:r>
              <a:rPr lang="sl-SI" sz="2400" b="1">
                <a:solidFill>
                  <a:srgbClr val="002060"/>
                </a:solidFill>
              </a:rPr>
              <a:t>približajo predstave</a:t>
            </a:r>
            <a:r>
              <a:rPr lang="sl-SI" sz="2400">
                <a:solidFill>
                  <a:srgbClr val="002060"/>
                </a:solidFill>
              </a:rPr>
              <a:t> o nekem zgodovinskem obdobju</a:t>
            </a: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457200" lvl="0" indent="0" algn="l" rtl="0">
              <a:lnSpc>
                <a:spcPct val="115000"/>
              </a:lnSpc>
              <a:spcBef>
                <a:spcPts val="0"/>
              </a:spcBef>
              <a:spcAft>
                <a:spcPts val="0"/>
              </a:spcAft>
              <a:buNone/>
            </a:pPr>
            <a:endParaRPr sz="2400" b="1">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a:p>
            <a:pPr marL="0" lvl="0" indent="0" algn="l" rtl="0">
              <a:lnSpc>
                <a:spcPct val="115000"/>
              </a:lnSpc>
              <a:spcBef>
                <a:spcPts val="0"/>
              </a:spcBef>
              <a:spcAft>
                <a:spcPts val="0"/>
              </a:spcAft>
              <a:buNone/>
            </a:pPr>
            <a:endParaRPr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3" descr="MK izobrazevalno zaloznistvo"/>
          <p:cNvPicPr preferRelativeResize="0"/>
          <p:nvPr/>
        </p:nvPicPr>
        <p:blipFill rotWithShape="1">
          <a:blip r:embed="rId3">
            <a:alphaModFix/>
          </a:blip>
          <a:srcRect r="73992" b="4116"/>
          <a:stretch/>
        </p:blipFill>
        <p:spPr>
          <a:xfrm>
            <a:off x="11692535" y="6396976"/>
            <a:ext cx="312230" cy="304271"/>
          </a:xfrm>
          <a:prstGeom prst="rect">
            <a:avLst/>
          </a:prstGeom>
          <a:noFill/>
          <a:ln>
            <a:noFill/>
          </a:ln>
        </p:spPr>
      </p:pic>
      <p:sp>
        <p:nvSpPr>
          <p:cNvPr id="102" name="Google Shape;102;p3"/>
          <p:cNvSpPr txBox="1">
            <a:spLocks noGrp="1"/>
          </p:cNvSpPr>
          <p:nvPr>
            <p:ph type="body" idx="1"/>
          </p:nvPr>
        </p:nvSpPr>
        <p:spPr>
          <a:xfrm>
            <a:off x="453027" y="204697"/>
            <a:ext cx="10515600" cy="766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2060"/>
              </a:buClr>
              <a:buSzPts val="2800"/>
              <a:buNone/>
            </a:pPr>
            <a:r>
              <a:rPr lang="sl-SI" sz="2800" b="1">
                <a:solidFill>
                  <a:srgbClr val="002060"/>
                </a:solidFill>
              </a:rPr>
              <a:t>Priročnik zgodovine k učnim gradivom za zgodovino</a:t>
            </a:r>
            <a:endParaRPr sz="2800" b="1">
              <a:solidFill>
                <a:srgbClr val="002060"/>
              </a:solidFill>
            </a:endParaRPr>
          </a:p>
        </p:txBody>
      </p:sp>
      <p:sp>
        <p:nvSpPr>
          <p:cNvPr id="103" name="Google Shape;103;p3"/>
          <p:cNvSpPr txBox="1"/>
          <p:nvPr/>
        </p:nvSpPr>
        <p:spPr>
          <a:xfrm>
            <a:off x="265793" y="1319394"/>
            <a:ext cx="10515600" cy="76630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2400" b="1" i="0" u="none" strike="noStrike" cap="none">
              <a:solidFill>
                <a:srgbClr val="FF0000"/>
              </a:solidFill>
              <a:latin typeface="Calibri"/>
              <a:ea typeface="Calibri"/>
              <a:cs typeface="Calibri"/>
              <a:sym typeface="Calibri"/>
            </a:endParaRPr>
          </a:p>
        </p:txBody>
      </p:sp>
      <p:pic>
        <p:nvPicPr>
          <p:cNvPr id="104" name="Google Shape;104;p3"/>
          <p:cNvPicPr preferRelativeResize="0"/>
          <p:nvPr/>
        </p:nvPicPr>
        <p:blipFill>
          <a:blip r:embed="rId4">
            <a:alphaModFix/>
          </a:blip>
          <a:stretch>
            <a:fillRect/>
          </a:stretch>
        </p:blipFill>
        <p:spPr>
          <a:xfrm>
            <a:off x="293575" y="882348"/>
            <a:ext cx="11559608" cy="5437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g8120fcb8df_1_35"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sp>
        <p:nvSpPr>
          <p:cNvPr id="331" name="Google Shape;331;g8120fcb8df_1_35"/>
          <p:cNvSpPr txBox="1">
            <a:spLocks noGrp="1"/>
          </p:cNvSpPr>
          <p:nvPr>
            <p:ph type="body" idx="1"/>
          </p:nvPr>
        </p:nvSpPr>
        <p:spPr>
          <a:xfrm>
            <a:off x="181134" y="148660"/>
            <a:ext cx="10515600" cy="76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None/>
            </a:pPr>
            <a:r>
              <a:rPr lang="sl-SI" sz="2800" b="1">
                <a:solidFill>
                  <a:srgbClr val="002060"/>
                </a:solidFill>
              </a:rPr>
              <a:t>Uporaba literarnih del pri pouku zgodovine</a:t>
            </a:r>
            <a:endParaRPr sz="2800" b="1">
              <a:solidFill>
                <a:srgbClr val="002060"/>
              </a:solidFill>
            </a:endParaRPr>
          </a:p>
        </p:txBody>
      </p:sp>
      <p:sp>
        <p:nvSpPr>
          <p:cNvPr id="332" name="Google Shape;332;g8120fcb8df_1_35"/>
          <p:cNvSpPr txBox="1"/>
          <p:nvPr/>
        </p:nvSpPr>
        <p:spPr>
          <a:xfrm>
            <a:off x="313300" y="840425"/>
            <a:ext cx="9504900" cy="1218600"/>
          </a:xfrm>
          <a:prstGeom prst="rect">
            <a:avLst/>
          </a:prstGeom>
          <a:noFill/>
          <a:ln>
            <a:noFill/>
          </a:ln>
        </p:spPr>
        <p:txBody>
          <a:bodyPr spcFirstLastPara="1" wrap="square" lIns="91425" tIns="91425" rIns="91425" bIns="91425" anchor="t" anchorCtr="0">
            <a:noAutofit/>
          </a:bodyPr>
          <a:lstStyle/>
          <a:p>
            <a:pPr marL="457200" lvl="0" indent="-381000" algn="l" rtl="0">
              <a:lnSpc>
                <a:spcPct val="150000"/>
              </a:lnSpc>
              <a:spcBef>
                <a:spcPts val="0"/>
              </a:spcBef>
              <a:spcAft>
                <a:spcPts val="0"/>
              </a:spcAft>
              <a:buClr>
                <a:srgbClr val="002060"/>
              </a:buClr>
              <a:buSzPts val="2400"/>
              <a:buAutoNum type="arabicPeriod"/>
            </a:pPr>
            <a:r>
              <a:rPr lang="sl-SI" sz="2400">
                <a:solidFill>
                  <a:srgbClr val="002060"/>
                </a:solidFill>
              </a:rPr>
              <a:t>Potreben je skrben izbor ustreznih odlomkov</a:t>
            </a:r>
            <a:endParaRPr sz="2400">
              <a:solidFill>
                <a:srgbClr val="002060"/>
              </a:solidFill>
            </a:endParaRPr>
          </a:p>
          <a:p>
            <a:pPr marL="457200" lvl="0" indent="-381000" algn="l" rtl="0">
              <a:lnSpc>
                <a:spcPct val="150000"/>
              </a:lnSpc>
              <a:spcBef>
                <a:spcPts val="0"/>
              </a:spcBef>
              <a:spcAft>
                <a:spcPts val="0"/>
              </a:spcAft>
              <a:buClr>
                <a:srgbClr val="002060"/>
              </a:buClr>
              <a:buSzPts val="2400"/>
              <a:buAutoNum type="arabicPeriod"/>
            </a:pPr>
            <a:r>
              <a:rPr lang="sl-SI" sz="2400">
                <a:solidFill>
                  <a:srgbClr val="002060"/>
                </a:solidFill>
              </a:rPr>
              <a:t>Primeri literarnih del z zgodovinskim ozadjem</a:t>
            </a:r>
            <a:endParaRPr sz="2400">
              <a:solidFill>
                <a:srgbClr val="002060"/>
              </a:solidFill>
            </a:endParaRPr>
          </a:p>
          <a:p>
            <a:pPr marL="0" lvl="0" indent="0" algn="l" rtl="0">
              <a:lnSpc>
                <a:spcPct val="150000"/>
              </a:lnSpc>
              <a:spcBef>
                <a:spcPts val="0"/>
              </a:spcBef>
              <a:spcAft>
                <a:spcPts val="0"/>
              </a:spcAft>
              <a:buNone/>
            </a:pPr>
            <a:endParaRPr sz="2400">
              <a:solidFill>
                <a:srgbClr val="002060"/>
              </a:solidFill>
            </a:endParaRPr>
          </a:p>
          <a:p>
            <a:pPr marL="457200" lvl="0" indent="0" algn="l" rtl="0">
              <a:lnSpc>
                <a:spcPct val="150000"/>
              </a:lnSpc>
              <a:spcBef>
                <a:spcPts val="0"/>
              </a:spcBef>
              <a:spcAft>
                <a:spcPts val="0"/>
              </a:spcAft>
              <a:buNone/>
            </a:pPr>
            <a:endParaRPr sz="2400" b="1">
              <a:solidFill>
                <a:srgbClr val="002060"/>
              </a:solidFill>
            </a:endParaRPr>
          </a:p>
          <a:p>
            <a:pPr marL="0" lvl="0" indent="0" algn="l" rtl="0">
              <a:lnSpc>
                <a:spcPct val="150000"/>
              </a:lnSpc>
              <a:spcBef>
                <a:spcPts val="0"/>
              </a:spcBef>
              <a:spcAft>
                <a:spcPts val="0"/>
              </a:spcAft>
              <a:buNone/>
            </a:pPr>
            <a:endParaRPr sz="2400">
              <a:solidFill>
                <a:srgbClr val="002060"/>
              </a:solidFill>
            </a:endParaRPr>
          </a:p>
          <a:p>
            <a:pPr marL="0" lvl="0" indent="0" algn="l" rtl="0">
              <a:lnSpc>
                <a:spcPct val="150000"/>
              </a:lnSpc>
              <a:spcBef>
                <a:spcPts val="0"/>
              </a:spcBef>
              <a:spcAft>
                <a:spcPts val="0"/>
              </a:spcAft>
              <a:buNone/>
            </a:pPr>
            <a:endParaRPr sz="2400">
              <a:solidFill>
                <a:srgbClr val="002060"/>
              </a:solidFill>
            </a:endParaRPr>
          </a:p>
          <a:p>
            <a:pPr marL="0" lvl="0" indent="0" algn="l" rtl="0">
              <a:lnSpc>
                <a:spcPct val="150000"/>
              </a:lnSpc>
              <a:spcBef>
                <a:spcPts val="0"/>
              </a:spcBef>
              <a:spcAft>
                <a:spcPts val="0"/>
              </a:spcAft>
              <a:buNone/>
            </a:pPr>
            <a:endParaRPr sz="2400">
              <a:solidFill>
                <a:srgbClr val="002060"/>
              </a:solidFill>
            </a:endParaRPr>
          </a:p>
          <a:p>
            <a:pPr marL="0" lvl="0" indent="0" algn="l" rtl="0">
              <a:lnSpc>
                <a:spcPct val="150000"/>
              </a:lnSpc>
              <a:spcBef>
                <a:spcPts val="0"/>
              </a:spcBef>
              <a:spcAft>
                <a:spcPts val="0"/>
              </a:spcAft>
              <a:buNone/>
            </a:pPr>
            <a:endParaRPr sz="2400">
              <a:solidFill>
                <a:srgbClr val="002060"/>
              </a:solidFill>
            </a:endParaRPr>
          </a:p>
          <a:p>
            <a:pPr marL="0" lvl="0" indent="0" algn="l" rtl="0">
              <a:lnSpc>
                <a:spcPct val="150000"/>
              </a:lnSpc>
              <a:spcBef>
                <a:spcPts val="0"/>
              </a:spcBef>
              <a:spcAft>
                <a:spcPts val="0"/>
              </a:spcAft>
              <a:buNone/>
            </a:pPr>
            <a:endParaRPr sz="2400">
              <a:solidFill>
                <a:srgbClr val="002060"/>
              </a:solidFill>
            </a:endParaRPr>
          </a:p>
          <a:p>
            <a:pPr marL="0" lvl="0" indent="0" algn="l" rtl="0">
              <a:lnSpc>
                <a:spcPct val="150000"/>
              </a:lnSpc>
              <a:spcBef>
                <a:spcPts val="0"/>
              </a:spcBef>
              <a:spcAft>
                <a:spcPts val="0"/>
              </a:spcAft>
              <a:buNone/>
            </a:pPr>
            <a:endParaRPr sz="2400">
              <a:solidFill>
                <a:srgbClr val="002060"/>
              </a:solidFill>
            </a:endParaRPr>
          </a:p>
        </p:txBody>
      </p:sp>
      <p:pic>
        <p:nvPicPr>
          <p:cNvPr id="333" name="Google Shape;333;g8120fcb8df_1_35"/>
          <p:cNvPicPr preferRelativeResize="0"/>
          <p:nvPr/>
        </p:nvPicPr>
        <p:blipFill>
          <a:blip r:embed="rId4">
            <a:alphaModFix/>
          </a:blip>
          <a:stretch>
            <a:fillRect/>
          </a:stretch>
        </p:blipFill>
        <p:spPr>
          <a:xfrm>
            <a:off x="765475" y="2106975"/>
            <a:ext cx="2495900" cy="3363600"/>
          </a:xfrm>
          <a:prstGeom prst="rect">
            <a:avLst/>
          </a:prstGeom>
          <a:noFill/>
          <a:ln>
            <a:noFill/>
          </a:ln>
        </p:spPr>
      </p:pic>
      <p:pic>
        <p:nvPicPr>
          <p:cNvPr id="334" name="Google Shape;334;g8120fcb8df_1_35"/>
          <p:cNvPicPr preferRelativeResize="0"/>
          <p:nvPr/>
        </p:nvPicPr>
        <p:blipFill>
          <a:blip r:embed="rId5">
            <a:alphaModFix/>
          </a:blip>
          <a:stretch>
            <a:fillRect/>
          </a:stretch>
        </p:blipFill>
        <p:spPr>
          <a:xfrm>
            <a:off x="3514075" y="2176250"/>
            <a:ext cx="2239600" cy="3214725"/>
          </a:xfrm>
          <a:prstGeom prst="rect">
            <a:avLst/>
          </a:prstGeom>
          <a:noFill/>
          <a:ln>
            <a:noFill/>
          </a:ln>
        </p:spPr>
      </p:pic>
      <p:pic>
        <p:nvPicPr>
          <p:cNvPr id="335" name="Google Shape;335;g8120fcb8df_1_35"/>
          <p:cNvPicPr preferRelativeResize="0"/>
          <p:nvPr/>
        </p:nvPicPr>
        <p:blipFill>
          <a:blip r:embed="rId6">
            <a:alphaModFix/>
          </a:blip>
          <a:stretch>
            <a:fillRect/>
          </a:stretch>
        </p:blipFill>
        <p:spPr>
          <a:xfrm>
            <a:off x="8661325" y="2252450"/>
            <a:ext cx="2559734" cy="3214726"/>
          </a:xfrm>
          <a:prstGeom prst="rect">
            <a:avLst/>
          </a:prstGeom>
          <a:noFill/>
          <a:ln>
            <a:noFill/>
          </a:ln>
        </p:spPr>
      </p:pic>
      <p:pic>
        <p:nvPicPr>
          <p:cNvPr id="336" name="Google Shape;336;g8120fcb8df_1_35"/>
          <p:cNvPicPr preferRelativeResize="0"/>
          <p:nvPr/>
        </p:nvPicPr>
        <p:blipFill>
          <a:blip r:embed="rId7">
            <a:alphaModFix/>
          </a:blip>
          <a:stretch>
            <a:fillRect/>
          </a:stretch>
        </p:blipFill>
        <p:spPr>
          <a:xfrm>
            <a:off x="6019800" y="2220674"/>
            <a:ext cx="2298374" cy="3249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g8120fcb8df_1_45"/>
          <p:cNvPicPr preferRelativeResize="0"/>
          <p:nvPr/>
        </p:nvPicPr>
        <p:blipFill>
          <a:blip r:embed="rId3">
            <a:alphaModFix/>
          </a:blip>
          <a:stretch>
            <a:fillRect/>
          </a:stretch>
        </p:blipFill>
        <p:spPr>
          <a:xfrm>
            <a:off x="3916750" y="1758788"/>
            <a:ext cx="2199125" cy="3340425"/>
          </a:xfrm>
          <a:prstGeom prst="rect">
            <a:avLst/>
          </a:prstGeom>
          <a:noFill/>
          <a:ln>
            <a:noFill/>
          </a:ln>
        </p:spPr>
      </p:pic>
      <p:pic>
        <p:nvPicPr>
          <p:cNvPr id="342" name="Google Shape;342;g8120fcb8df_1_45"/>
          <p:cNvPicPr preferRelativeResize="0"/>
          <p:nvPr/>
        </p:nvPicPr>
        <p:blipFill>
          <a:blip r:embed="rId4">
            <a:alphaModFix/>
          </a:blip>
          <a:stretch>
            <a:fillRect/>
          </a:stretch>
        </p:blipFill>
        <p:spPr>
          <a:xfrm>
            <a:off x="6429200" y="1785863"/>
            <a:ext cx="2168930" cy="3286275"/>
          </a:xfrm>
          <a:prstGeom prst="rect">
            <a:avLst/>
          </a:prstGeom>
          <a:noFill/>
          <a:ln>
            <a:noFill/>
          </a:ln>
        </p:spPr>
      </p:pic>
      <p:pic>
        <p:nvPicPr>
          <p:cNvPr id="343" name="Google Shape;343;g8120fcb8df_1_45"/>
          <p:cNvPicPr preferRelativeResize="0"/>
          <p:nvPr/>
        </p:nvPicPr>
        <p:blipFill>
          <a:blip r:embed="rId5">
            <a:alphaModFix/>
          </a:blip>
          <a:stretch>
            <a:fillRect/>
          </a:stretch>
        </p:blipFill>
        <p:spPr>
          <a:xfrm>
            <a:off x="8965999" y="1813800"/>
            <a:ext cx="2168925" cy="3218024"/>
          </a:xfrm>
          <a:prstGeom prst="rect">
            <a:avLst/>
          </a:prstGeom>
          <a:noFill/>
          <a:ln>
            <a:noFill/>
          </a:ln>
        </p:spPr>
      </p:pic>
      <p:pic>
        <p:nvPicPr>
          <p:cNvPr id="344" name="Google Shape;344;g8120fcb8df_1_45"/>
          <p:cNvPicPr preferRelativeResize="0"/>
          <p:nvPr/>
        </p:nvPicPr>
        <p:blipFill rotWithShape="1">
          <a:blip r:embed="rId6">
            <a:alphaModFix/>
          </a:blip>
          <a:srcRect l="32063" r="32432"/>
          <a:stretch/>
        </p:blipFill>
        <p:spPr>
          <a:xfrm>
            <a:off x="1330094" y="1742000"/>
            <a:ext cx="2273331" cy="3361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g8120fcb8df_1_55"/>
          <p:cNvPicPr preferRelativeResize="0"/>
          <p:nvPr/>
        </p:nvPicPr>
        <p:blipFill>
          <a:blip r:embed="rId3">
            <a:alphaModFix/>
          </a:blip>
          <a:stretch>
            <a:fillRect/>
          </a:stretch>
        </p:blipFill>
        <p:spPr>
          <a:xfrm>
            <a:off x="152400" y="609600"/>
            <a:ext cx="4193709" cy="6144650"/>
          </a:xfrm>
          <a:prstGeom prst="rect">
            <a:avLst/>
          </a:prstGeom>
          <a:noFill/>
          <a:ln>
            <a:noFill/>
          </a:ln>
        </p:spPr>
      </p:pic>
      <p:pic>
        <p:nvPicPr>
          <p:cNvPr id="350" name="Google Shape;350;g8120fcb8df_1_55"/>
          <p:cNvPicPr preferRelativeResize="0"/>
          <p:nvPr/>
        </p:nvPicPr>
        <p:blipFill>
          <a:blip r:embed="rId4">
            <a:alphaModFix/>
          </a:blip>
          <a:stretch>
            <a:fillRect/>
          </a:stretch>
        </p:blipFill>
        <p:spPr>
          <a:xfrm>
            <a:off x="4587975" y="609600"/>
            <a:ext cx="7331525" cy="6144650"/>
          </a:xfrm>
          <a:prstGeom prst="rect">
            <a:avLst/>
          </a:prstGeom>
          <a:noFill/>
          <a:ln>
            <a:noFill/>
          </a:ln>
        </p:spPr>
      </p:pic>
      <p:sp>
        <p:nvSpPr>
          <p:cNvPr id="351" name="Google Shape;351;g8120fcb8df_1_55"/>
          <p:cNvSpPr txBox="1"/>
          <p:nvPr/>
        </p:nvSpPr>
        <p:spPr>
          <a:xfrm>
            <a:off x="278175" y="92900"/>
            <a:ext cx="4309800" cy="77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l-SI" sz="1800" b="1">
                <a:solidFill>
                  <a:srgbClr val="660000"/>
                </a:solidFill>
                <a:latin typeface="Calibri"/>
                <a:ea typeface="Calibri"/>
                <a:cs typeface="Calibri"/>
                <a:sym typeface="Calibri"/>
              </a:rPr>
              <a:t>GRADIVO STR. 5 - 9</a:t>
            </a:r>
            <a:endParaRPr sz="1800" b="1">
              <a:solidFill>
                <a:srgbClr val="66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8120fcb8df_1_67"/>
          <p:cNvPicPr preferRelativeResize="0"/>
          <p:nvPr/>
        </p:nvPicPr>
        <p:blipFill>
          <a:blip r:embed="rId3">
            <a:alphaModFix/>
          </a:blip>
          <a:stretch>
            <a:fillRect/>
          </a:stretch>
        </p:blipFill>
        <p:spPr>
          <a:xfrm>
            <a:off x="195025" y="5153750"/>
            <a:ext cx="5819775" cy="1323975"/>
          </a:xfrm>
          <a:prstGeom prst="rect">
            <a:avLst/>
          </a:prstGeom>
          <a:noFill/>
          <a:ln>
            <a:noFill/>
          </a:ln>
        </p:spPr>
      </p:pic>
      <p:pic>
        <p:nvPicPr>
          <p:cNvPr id="357" name="Google Shape;357;g8120fcb8df_1_67"/>
          <p:cNvPicPr preferRelativeResize="0"/>
          <p:nvPr/>
        </p:nvPicPr>
        <p:blipFill>
          <a:blip r:embed="rId4">
            <a:alphaModFix/>
          </a:blip>
          <a:stretch>
            <a:fillRect/>
          </a:stretch>
        </p:blipFill>
        <p:spPr>
          <a:xfrm>
            <a:off x="6165625" y="959702"/>
            <a:ext cx="5294735" cy="5425200"/>
          </a:xfrm>
          <a:prstGeom prst="rect">
            <a:avLst/>
          </a:prstGeom>
          <a:noFill/>
          <a:ln>
            <a:noFill/>
          </a:ln>
        </p:spPr>
      </p:pic>
      <p:pic>
        <p:nvPicPr>
          <p:cNvPr id="358" name="Google Shape;358;g8120fcb8df_1_67"/>
          <p:cNvPicPr preferRelativeResize="0"/>
          <p:nvPr/>
        </p:nvPicPr>
        <p:blipFill>
          <a:blip r:embed="rId5">
            <a:alphaModFix/>
          </a:blip>
          <a:stretch>
            <a:fillRect/>
          </a:stretch>
        </p:blipFill>
        <p:spPr>
          <a:xfrm>
            <a:off x="152400" y="152400"/>
            <a:ext cx="7648575" cy="533400"/>
          </a:xfrm>
          <a:prstGeom prst="rect">
            <a:avLst/>
          </a:prstGeom>
          <a:noFill/>
          <a:ln>
            <a:noFill/>
          </a:ln>
        </p:spPr>
      </p:pic>
      <p:pic>
        <p:nvPicPr>
          <p:cNvPr id="359" name="Google Shape;359;g8120fcb8df_1_67"/>
          <p:cNvPicPr preferRelativeResize="0"/>
          <p:nvPr/>
        </p:nvPicPr>
        <p:blipFill>
          <a:blip r:embed="rId6">
            <a:alphaModFix/>
          </a:blip>
          <a:stretch>
            <a:fillRect/>
          </a:stretch>
        </p:blipFill>
        <p:spPr>
          <a:xfrm>
            <a:off x="233125" y="1128325"/>
            <a:ext cx="5743575" cy="3829050"/>
          </a:xfrm>
          <a:prstGeom prst="rect">
            <a:avLst/>
          </a:prstGeom>
          <a:noFill/>
          <a:ln>
            <a:noFill/>
          </a:ln>
        </p:spPr>
      </p:pic>
      <p:sp>
        <p:nvSpPr>
          <p:cNvPr id="360" name="Google Shape;360;g8120fcb8df_1_67"/>
          <p:cNvSpPr txBox="1"/>
          <p:nvPr/>
        </p:nvSpPr>
        <p:spPr>
          <a:xfrm>
            <a:off x="7800975" y="81225"/>
            <a:ext cx="4309800" cy="77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l-SI" sz="1800" b="1">
                <a:solidFill>
                  <a:srgbClr val="660000"/>
                </a:solidFill>
                <a:latin typeface="Calibri"/>
                <a:ea typeface="Calibri"/>
                <a:cs typeface="Calibri"/>
                <a:sym typeface="Calibri"/>
              </a:rPr>
              <a:t>GRADIVO STR. 10 - 12</a:t>
            </a:r>
            <a:endParaRPr sz="1800" b="1">
              <a:solidFill>
                <a:srgbClr val="66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70e2b36d07_2_0"/>
          <p:cNvSpPr txBox="1">
            <a:spLocks noGrp="1"/>
          </p:cNvSpPr>
          <p:nvPr>
            <p:ph type="body" idx="1"/>
          </p:nvPr>
        </p:nvSpPr>
        <p:spPr>
          <a:xfrm>
            <a:off x="785275" y="1858813"/>
            <a:ext cx="10515600" cy="1500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sl-SI" sz="3000" b="1">
                <a:solidFill>
                  <a:srgbClr val="990000"/>
                </a:solidFill>
              </a:rPr>
              <a:t>IGRANI IN DOKUMENTARNI FILMI</a:t>
            </a:r>
            <a:endParaRPr sz="3000" b="1">
              <a:solidFill>
                <a:srgbClr val="990000"/>
              </a:solidFill>
            </a:endParaRPr>
          </a:p>
          <a:p>
            <a:pPr marL="0" lvl="0" indent="0" algn="ctr" rtl="0">
              <a:spcBef>
                <a:spcPts val="1000"/>
              </a:spcBef>
              <a:spcAft>
                <a:spcPts val="0"/>
              </a:spcAft>
              <a:buNone/>
            </a:pPr>
            <a:r>
              <a:rPr lang="sl-SI" sz="3000" b="1">
                <a:solidFill>
                  <a:srgbClr val="990000"/>
                </a:solidFill>
              </a:rPr>
              <a:t>Miha Černe</a:t>
            </a:r>
            <a:endParaRPr sz="3000" b="1">
              <a:solidFill>
                <a:srgbClr val="99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8" descr="MK izobrazevalno zaloznistvo"/>
          <p:cNvPicPr preferRelativeResize="0"/>
          <p:nvPr/>
        </p:nvPicPr>
        <p:blipFill rotWithShape="1">
          <a:blip r:embed="rId3">
            <a:alphaModFix/>
          </a:blip>
          <a:srcRect r="73992" b="4116"/>
          <a:stretch/>
        </p:blipFill>
        <p:spPr>
          <a:xfrm>
            <a:off x="11692535" y="6396976"/>
            <a:ext cx="312230" cy="304271"/>
          </a:xfrm>
          <a:prstGeom prst="rect">
            <a:avLst/>
          </a:prstGeom>
          <a:noFill/>
          <a:ln>
            <a:noFill/>
          </a:ln>
        </p:spPr>
      </p:pic>
      <p:sp>
        <p:nvSpPr>
          <p:cNvPr id="371" name="Google Shape;371;p8"/>
          <p:cNvSpPr txBox="1">
            <a:spLocks noGrp="1"/>
          </p:cNvSpPr>
          <p:nvPr>
            <p:ph type="body" idx="1"/>
          </p:nvPr>
        </p:nvSpPr>
        <p:spPr>
          <a:xfrm>
            <a:off x="148734" y="221435"/>
            <a:ext cx="10515600" cy="76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None/>
            </a:pPr>
            <a:r>
              <a:rPr lang="sl-SI" sz="2800" b="1">
                <a:solidFill>
                  <a:srgbClr val="002060"/>
                </a:solidFill>
              </a:rPr>
              <a:t>Igrani in dokumentarni filmi ter druga avdiovizualna sredstva pri pouku zgodovine</a:t>
            </a:r>
            <a:endParaRPr sz="2800" b="1">
              <a:solidFill>
                <a:srgbClr val="002060"/>
              </a:solidFill>
            </a:endParaRPr>
          </a:p>
        </p:txBody>
      </p:sp>
      <p:sp>
        <p:nvSpPr>
          <p:cNvPr id="372" name="Google Shape;372;p8"/>
          <p:cNvSpPr txBox="1"/>
          <p:nvPr/>
        </p:nvSpPr>
        <p:spPr>
          <a:xfrm>
            <a:off x="148725" y="1446000"/>
            <a:ext cx="11856000" cy="55431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alibri"/>
              <a:buChar char="●"/>
            </a:pPr>
            <a:r>
              <a:rPr lang="sl-SI" sz="2200" b="1">
                <a:latin typeface="Calibri"/>
                <a:ea typeface="Calibri"/>
                <a:cs typeface="Calibri"/>
                <a:sym typeface="Calibri"/>
              </a:rPr>
              <a:t>Priljubljeni </a:t>
            </a:r>
            <a:r>
              <a:rPr lang="sl-SI" sz="2200">
                <a:latin typeface="Calibri"/>
                <a:ea typeface="Calibri"/>
                <a:cs typeface="Calibri"/>
                <a:sym typeface="Calibri"/>
              </a:rPr>
              <a:t>pri učencih.</a:t>
            </a:r>
            <a:endParaRPr sz="2200">
              <a:latin typeface="Calibri"/>
              <a:ea typeface="Calibri"/>
              <a:cs typeface="Calibri"/>
              <a:sym typeface="Calibri"/>
            </a:endParaRPr>
          </a:p>
          <a:p>
            <a:pPr marL="457200" lvl="0" indent="-368300" algn="l" rtl="0">
              <a:spcBef>
                <a:spcPts val="0"/>
              </a:spcBef>
              <a:spcAft>
                <a:spcPts val="0"/>
              </a:spcAft>
              <a:buSzPts val="2200"/>
              <a:buFont typeface="Calibri"/>
              <a:buChar char="●"/>
            </a:pPr>
            <a:r>
              <a:rPr lang="sl-SI" sz="2200">
                <a:latin typeface="Calibri"/>
                <a:ea typeface="Calibri"/>
                <a:cs typeface="Calibri"/>
                <a:sym typeface="Calibri"/>
              </a:rPr>
              <a:t>Spodbujajo </a:t>
            </a:r>
            <a:r>
              <a:rPr lang="sl-SI" sz="2200" b="1">
                <a:latin typeface="Calibri"/>
                <a:ea typeface="Calibri"/>
                <a:cs typeface="Calibri"/>
                <a:sym typeface="Calibri"/>
              </a:rPr>
              <a:t>vidno </a:t>
            </a:r>
            <a:r>
              <a:rPr lang="sl-SI" sz="2200">
                <a:latin typeface="Calibri"/>
                <a:ea typeface="Calibri"/>
                <a:cs typeface="Calibri"/>
                <a:sym typeface="Calibri"/>
              </a:rPr>
              <a:t>in </a:t>
            </a:r>
            <a:r>
              <a:rPr lang="sl-SI" sz="2200" b="1">
                <a:latin typeface="Calibri"/>
                <a:ea typeface="Calibri"/>
                <a:cs typeface="Calibri"/>
                <a:sym typeface="Calibri"/>
              </a:rPr>
              <a:t>slušno zaznavo.</a:t>
            </a:r>
            <a:endParaRPr sz="2200" b="1">
              <a:latin typeface="Calibri"/>
              <a:ea typeface="Calibri"/>
              <a:cs typeface="Calibri"/>
              <a:sym typeface="Calibri"/>
            </a:endParaRPr>
          </a:p>
          <a:p>
            <a:pPr marL="457200" lvl="0" indent="-368300" algn="l" rtl="0">
              <a:spcBef>
                <a:spcPts val="0"/>
              </a:spcBef>
              <a:spcAft>
                <a:spcPts val="0"/>
              </a:spcAft>
              <a:buSzPts val="2200"/>
              <a:buFont typeface="Calibri"/>
              <a:buChar char="●"/>
            </a:pPr>
            <a:r>
              <a:rPr lang="sl-SI" sz="2200">
                <a:latin typeface="Calibri"/>
                <a:ea typeface="Calibri"/>
                <a:cs typeface="Calibri"/>
                <a:sym typeface="Calibri"/>
              </a:rPr>
              <a:t>Uporabni so v vseh učnih etapah.</a:t>
            </a:r>
            <a:endParaRPr sz="2200">
              <a:latin typeface="Calibri"/>
              <a:ea typeface="Calibri"/>
              <a:cs typeface="Calibri"/>
              <a:sym typeface="Calibri"/>
            </a:endParaRPr>
          </a:p>
          <a:p>
            <a:pPr marL="457200" lvl="0" indent="-368300" algn="l" rtl="0">
              <a:spcBef>
                <a:spcPts val="0"/>
              </a:spcBef>
              <a:spcAft>
                <a:spcPts val="0"/>
              </a:spcAft>
              <a:buSzPts val="2200"/>
              <a:buFont typeface="Calibri"/>
              <a:buChar char="●"/>
            </a:pPr>
            <a:r>
              <a:rPr lang="sl-SI" sz="2200">
                <a:latin typeface="Calibri"/>
                <a:ea typeface="Calibri"/>
                <a:cs typeface="Calibri"/>
                <a:sym typeface="Calibri"/>
              </a:rPr>
              <a:t>Širok izbor različnega gradiva </a:t>
            </a:r>
            <a:endParaRPr sz="2200">
              <a:latin typeface="Calibri"/>
              <a:ea typeface="Calibri"/>
              <a:cs typeface="Calibri"/>
              <a:sym typeface="Calibri"/>
            </a:endParaRPr>
          </a:p>
          <a:p>
            <a:pPr marL="457200" lvl="0" indent="0" algn="l" rtl="0">
              <a:spcBef>
                <a:spcPts val="0"/>
              </a:spcBef>
              <a:spcAft>
                <a:spcPts val="0"/>
              </a:spcAft>
              <a:buNone/>
            </a:pPr>
            <a:r>
              <a:rPr lang="sl-SI" sz="2200">
                <a:latin typeface="Calibri"/>
                <a:ea typeface="Calibri"/>
                <a:cs typeface="Calibri"/>
                <a:sym typeface="Calibri"/>
              </a:rPr>
              <a:t>(filmi, dokumentarni filmi, TV serije, Youtube ...).</a:t>
            </a:r>
            <a:endParaRPr sz="2200">
              <a:latin typeface="Calibri"/>
              <a:ea typeface="Calibri"/>
              <a:cs typeface="Calibri"/>
              <a:sym typeface="Calibri"/>
            </a:endParaRPr>
          </a:p>
          <a:p>
            <a:pPr marL="0" lvl="0" indent="0" algn="l" rtl="0">
              <a:spcBef>
                <a:spcPts val="0"/>
              </a:spcBef>
              <a:spcAft>
                <a:spcPts val="0"/>
              </a:spcAft>
              <a:buNone/>
            </a:pPr>
            <a:endParaRPr sz="2200">
              <a:latin typeface="Calibri"/>
              <a:ea typeface="Calibri"/>
              <a:cs typeface="Calibri"/>
              <a:sym typeface="Calibri"/>
            </a:endParaRPr>
          </a:p>
          <a:p>
            <a:pPr marL="0" lvl="0" indent="0" algn="l" rtl="0">
              <a:spcBef>
                <a:spcPts val="0"/>
              </a:spcBef>
              <a:spcAft>
                <a:spcPts val="0"/>
              </a:spcAft>
              <a:buNone/>
            </a:pPr>
            <a:endParaRPr sz="2200">
              <a:latin typeface="Calibri"/>
              <a:ea typeface="Calibri"/>
              <a:cs typeface="Calibri"/>
              <a:sym typeface="Calibri"/>
            </a:endParaRPr>
          </a:p>
          <a:p>
            <a:pPr marL="457200" lvl="0" indent="-368300" algn="l" rtl="0">
              <a:spcBef>
                <a:spcPts val="0"/>
              </a:spcBef>
              <a:spcAft>
                <a:spcPts val="0"/>
              </a:spcAft>
              <a:buSzPts val="2200"/>
              <a:buFont typeface="Calibri"/>
              <a:buChar char="●"/>
            </a:pPr>
            <a:r>
              <a:rPr lang="sl-SI" sz="2200">
                <a:latin typeface="Calibri"/>
                <a:ea typeface="Calibri"/>
                <a:cs typeface="Calibri"/>
                <a:sym typeface="Calibri"/>
              </a:rPr>
              <a:t>Vprašanje ustreznosti: Ali bo pri učni temi videoposnetek ustrezen prenašatelj znanja?</a:t>
            </a:r>
            <a:endParaRPr sz="2200">
              <a:latin typeface="Calibri"/>
              <a:ea typeface="Calibri"/>
              <a:cs typeface="Calibri"/>
              <a:sym typeface="Calibri"/>
            </a:endParaRPr>
          </a:p>
          <a:p>
            <a:pPr marL="457200" lvl="0" indent="0" algn="l" rtl="0">
              <a:spcBef>
                <a:spcPts val="0"/>
              </a:spcBef>
              <a:spcAft>
                <a:spcPts val="0"/>
              </a:spcAft>
              <a:buNone/>
            </a:pPr>
            <a:endParaRPr sz="2200">
              <a:latin typeface="Calibri"/>
              <a:ea typeface="Calibri"/>
              <a:cs typeface="Calibri"/>
              <a:sym typeface="Calibri"/>
            </a:endParaRPr>
          </a:p>
          <a:p>
            <a:pPr marL="457200" lvl="0" indent="-368300" algn="l" rtl="0">
              <a:spcBef>
                <a:spcPts val="0"/>
              </a:spcBef>
              <a:spcAft>
                <a:spcPts val="0"/>
              </a:spcAft>
              <a:buSzPts val="2200"/>
              <a:buFont typeface="Calibri"/>
              <a:buChar char="●"/>
            </a:pPr>
            <a:r>
              <a:rPr lang="sl-SI" sz="2200">
                <a:latin typeface="Calibri"/>
                <a:ea typeface="Calibri"/>
                <a:cs typeface="Calibri"/>
                <a:sym typeface="Calibri"/>
              </a:rPr>
              <a:t>Problem </a:t>
            </a:r>
            <a:r>
              <a:rPr lang="sl-SI" sz="2200" b="1">
                <a:latin typeface="Calibri"/>
                <a:ea typeface="Calibri"/>
                <a:cs typeface="Calibri"/>
                <a:sym typeface="Calibri"/>
              </a:rPr>
              <a:t>pasivnosti</a:t>
            </a:r>
            <a:r>
              <a:rPr lang="sl-SI" sz="2200">
                <a:latin typeface="Calibri"/>
                <a:ea typeface="Calibri"/>
                <a:cs typeface="Calibri"/>
                <a:sym typeface="Calibri"/>
              </a:rPr>
              <a:t>: Spodbujanje učencev k </a:t>
            </a:r>
            <a:r>
              <a:rPr lang="sl-SI" sz="2200" b="1">
                <a:latin typeface="Calibri"/>
                <a:ea typeface="Calibri"/>
                <a:cs typeface="Calibri"/>
                <a:sym typeface="Calibri"/>
              </a:rPr>
              <a:t>aktivnemu gledanju</a:t>
            </a:r>
            <a:r>
              <a:rPr lang="sl-SI" sz="2200">
                <a:latin typeface="Calibri"/>
                <a:ea typeface="Calibri"/>
                <a:cs typeface="Calibri"/>
                <a:sym typeface="Calibri"/>
              </a:rPr>
              <a:t>.</a:t>
            </a:r>
            <a:endParaRPr sz="2200">
              <a:latin typeface="Calibri"/>
              <a:ea typeface="Calibri"/>
              <a:cs typeface="Calibri"/>
              <a:sym typeface="Calibri"/>
            </a:endParaRPr>
          </a:p>
          <a:p>
            <a:pPr marL="457200" lvl="0" indent="0" algn="l" rtl="0">
              <a:spcBef>
                <a:spcPts val="0"/>
              </a:spcBef>
              <a:spcAft>
                <a:spcPts val="0"/>
              </a:spcAft>
              <a:buNone/>
            </a:pPr>
            <a:endParaRPr sz="2200">
              <a:latin typeface="Calibri"/>
              <a:ea typeface="Calibri"/>
              <a:cs typeface="Calibri"/>
              <a:sym typeface="Calibri"/>
            </a:endParaRPr>
          </a:p>
          <a:p>
            <a:pPr marL="457200" lvl="0" indent="-368300" algn="l" rtl="0">
              <a:spcBef>
                <a:spcPts val="0"/>
              </a:spcBef>
              <a:spcAft>
                <a:spcPts val="0"/>
              </a:spcAft>
              <a:buSzPts val="2200"/>
              <a:buFont typeface="Calibri"/>
              <a:buChar char="●"/>
            </a:pPr>
            <a:r>
              <a:rPr lang="sl-SI" sz="2200">
                <a:latin typeface="Calibri"/>
                <a:ea typeface="Calibri"/>
                <a:cs typeface="Calibri"/>
                <a:sym typeface="Calibri"/>
              </a:rPr>
              <a:t>Čas nastanka in avtor: Kako </a:t>
            </a:r>
            <a:r>
              <a:rPr lang="sl-SI" sz="2200" b="1">
                <a:latin typeface="Calibri"/>
                <a:ea typeface="Calibri"/>
                <a:cs typeface="Calibri"/>
                <a:sym typeface="Calibri"/>
              </a:rPr>
              <a:t>vplivata </a:t>
            </a:r>
            <a:r>
              <a:rPr lang="sl-SI" sz="2200">
                <a:latin typeface="Calibri"/>
                <a:ea typeface="Calibri"/>
                <a:cs typeface="Calibri"/>
                <a:sym typeface="Calibri"/>
              </a:rPr>
              <a:t>na </a:t>
            </a:r>
            <a:r>
              <a:rPr lang="sl-SI" sz="2200" b="1">
                <a:latin typeface="Calibri"/>
                <a:ea typeface="Calibri"/>
                <a:cs typeface="Calibri"/>
                <a:sym typeface="Calibri"/>
              </a:rPr>
              <a:t>interpretacijo </a:t>
            </a:r>
            <a:r>
              <a:rPr lang="sl-SI" sz="2200">
                <a:latin typeface="Calibri"/>
                <a:ea typeface="Calibri"/>
                <a:cs typeface="Calibri"/>
                <a:sym typeface="Calibri"/>
              </a:rPr>
              <a:t>zgodovinskih dogodkov?</a:t>
            </a:r>
            <a:endParaRPr sz="2200">
              <a:latin typeface="Calibri"/>
              <a:ea typeface="Calibri"/>
              <a:cs typeface="Calibri"/>
              <a:sym typeface="Calibri"/>
            </a:endParaRPr>
          </a:p>
          <a:p>
            <a:pPr marL="457200" lvl="0" indent="0" algn="l" rtl="0">
              <a:spcBef>
                <a:spcPts val="0"/>
              </a:spcBef>
              <a:spcAft>
                <a:spcPts val="0"/>
              </a:spcAft>
              <a:buNone/>
            </a:pPr>
            <a:endParaRPr sz="2200">
              <a:latin typeface="Calibri"/>
              <a:ea typeface="Calibri"/>
              <a:cs typeface="Calibri"/>
              <a:sym typeface="Calibri"/>
            </a:endParaRPr>
          </a:p>
          <a:p>
            <a:pPr marL="457200" lvl="0" indent="-368300" algn="l" rtl="0">
              <a:spcBef>
                <a:spcPts val="0"/>
              </a:spcBef>
              <a:spcAft>
                <a:spcPts val="0"/>
              </a:spcAft>
              <a:buSzPts val="2200"/>
              <a:buFont typeface="Calibri"/>
              <a:buChar char="●"/>
            </a:pPr>
            <a:r>
              <a:rPr lang="sl-SI" sz="2200">
                <a:latin typeface="Calibri"/>
                <a:ea typeface="Calibri"/>
                <a:cs typeface="Calibri"/>
                <a:sym typeface="Calibri"/>
              </a:rPr>
              <a:t>Uporaba</a:t>
            </a:r>
            <a:r>
              <a:rPr lang="sl-SI" sz="2200" b="1">
                <a:latin typeface="Calibri"/>
                <a:ea typeface="Calibri"/>
                <a:cs typeface="Calibri"/>
                <a:sym typeface="Calibri"/>
              </a:rPr>
              <a:t> tujega jezika</a:t>
            </a:r>
            <a:r>
              <a:rPr lang="sl-SI" sz="2200">
                <a:latin typeface="Calibri"/>
                <a:ea typeface="Calibri"/>
                <a:cs typeface="Calibri"/>
                <a:sym typeface="Calibri"/>
              </a:rPr>
              <a:t>: Kakšno je razumevanje učencev?</a:t>
            </a:r>
            <a:endParaRPr sz="2200">
              <a:latin typeface="Calibri"/>
              <a:ea typeface="Calibri"/>
              <a:cs typeface="Calibri"/>
              <a:sym typeface="Calibri"/>
            </a:endParaRPr>
          </a:p>
        </p:txBody>
      </p:sp>
      <p:pic>
        <p:nvPicPr>
          <p:cNvPr id="373" name="Google Shape;373;p8"/>
          <p:cNvPicPr preferRelativeResize="0"/>
          <p:nvPr/>
        </p:nvPicPr>
        <p:blipFill>
          <a:blip r:embed="rId4">
            <a:alphaModFix/>
          </a:blip>
          <a:stretch>
            <a:fillRect/>
          </a:stretch>
        </p:blipFill>
        <p:spPr>
          <a:xfrm>
            <a:off x="6461250" y="1061685"/>
            <a:ext cx="4203075" cy="23673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10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g70e2b36d07_0_33"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sp>
        <p:nvSpPr>
          <p:cNvPr id="379" name="Google Shape;379;g70e2b36d07_0_33"/>
          <p:cNvSpPr txBox="1">
            <a:spLocks noGrp="1"/>
          </p:cNvSpPr>
          <p:nvPr>
            <p:ph type="body" idx="1"/>
          </p:nvPr>
        </p:nvSpPr>
        <p:spPr>
          <a:xfrm>
            <a:off x="688159" y="370160"/>
            <a:ext cx="10515600" cy="76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None/>
            </a:pPr>
            <a:r>
              <a:rPr lang="sl-SI" sz="2800" b="1">
                <a:solidFill>
                  <a:srgbClr val="002060"/>
                </a:solidFill>
              </a:rPr>
              <a:t>Učitelj in filmski proces</a:t>
            </a:r>
            <a:endParaRPr sz="2800" b="1">
              <a:solidFill>
                <a:srgbClr val="002060"/>
              </a:solidFill>
            </a:endParaRPr>
          </a:p>
        </p:txBody>
      </p:sp>
      <p:sp>
        <p:nvSpPr>
          <p:cNvPr id="380" name="Google Shape;380;g70e2b36d07_0_33"/>
          <p:cNvSpPr txBox="1"/>
          <p:nvPr/>
        </p:nvSpPr>
        <p:spPr>
          <a:xfrm>
            <a:off x="148725" y="1446000"/>
            <a:ext cx="7535400" cy="46812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alibri"/>
              <a:buChar char="●"/>
            </a:pPr>
            <a:r>
              <a:rPr lang="sl-SI" sz="2200" b="1">
                <a:latin typeface="Calibri"/>
                <a:ea typeface="Calibri"/>
                <a:cs typeface="Calibri"/>
                <a:sym typeface="Calibri"/>
              </a:rPr>
              <a:t>Informacijska doba</a:t>
            </a:r>
            <a:r>
              <a:rPr lang="sl-SI" sz="2200">
                <a:latin typeface="Calibri"/>
                <a:ea typeface="Calibri"/>
                <a:cs typeface="Calibri"/>
                <a:sym typeface="Calibri"/>
              </a:rPr>
              <a:t>: filmski proces ni več v domeni založb in studiev, je vsakdanja dejavnost.</a:t>
            </a:r>
            <a:endParaRPr sz="2200">
              <a:latin typeface="Calibri"/>
              <a:ea typeface="Calibri"/>
              <a:cs typeface="Calibri"/>
              <a:sym typeface="Calibri"/>
            </a:endParaRPr>
          </a:p>
          <a:p>
            <a:pPr marL="457200" lvl="0" indent="0" algn="l" rtl="0">
              <a:spcBef>
                <a:spcPts val="0"/>
              </a:spcBef>
              <a:spcAft>
                <a:spcPts val="0"/>
              </a:spcAft>
              <a:buNone/>
            </a:pPr>
            <a:endParaRPr sz="2200">
              <a:latin typeface="Calibri"/>
              <a:ea typeface="Calibri"/>
              <a:cs typeface="Calibri"/>
              <a:sym typeface="Calibri"/>
            </a:endParaRPr>
          </a:p>
          <a:p>
            <a:pPr marL="457200" lvl="0" indent="-368300" algn="l" rtl="0">
              <a:spcBef>
                <a:spcPts val="0"/>
              </a:spcBef>
              <a:spcAft>
                <a:spcPts val="0"/>
              </a:spcAft>
              <a:buSzPts val="2200"/>
              <a:buFont typeface="Calibri"/>
              <a:buChar char="●"/>
            </a:pPr>
            <a:r>
              <a:rPr lang="sl-SI" sz="2200">
                <a:latin typeface="Calibri"/>
                <a:ea typeface="Calibri"/>
                <a:cs typeface="Calibri"/>
                <a:sym typeface="Calibri"/>
              </a:rPr>
              <a:t>Z razvojem interneta tudi razvoj spletnih platform za izdelavo in objavljanje videoposnetkov. </a:t>
            </a:r>
            <a:r>
              <a:rPr lang="sl-SI" sz="2200" b="1">
                <a:latin typeface="Calibri"/>
                <a:ea typeface="Calibri"/>
                <a:cs typeface="Calibri"/>
                <a:sym typeface="Calibri"/>
              </a:rPr>
              <a:t>Televizija izgublja svojo moč</a:t>
            </a:r>
            <a:r>
              <a:rPr lang="sl-SI" sz="2200">
                <a:latin typeface="Calibri"/>
                <a:ea typeface="Calibri"/>
                <a:cs typeface="Calibri"/>
                <a:sym typeface="Calibri"/>
              </a:rPr>
              <a:t>.</a:t>
            </a:r>
            <a:endParaRPr sz="2200">
              <a:latin typeface="Calibri"/>
              <a:ea typeface="Calibri"/>
              <a:cs typeface="Calibri"/>
              <a:sym typeface="Calibri"/>
            </a:endParaRPr>
          </a:p>
          <a:p>
            <a:pPr marL="457200" lvl="0" indent="0" algn="l" rtl="0">
              <a:spcBef>
                <a:spcPts val="0"/>
              </a:spcBef>
              <a:spcAft>
                <a:spcPts val="0"/>
              </a:spcAft>
              <a:buNone/>
            </a:pPr>
            <a:endParaRPr sz="2200">
              <a:latin typeface="Calibri"/>
              <a:ea typeface="Calibri"/>
              <a:cs typeface="Calibri"/>
              <a:sym typeface="Calibri"/>
            </a:endParaRPr>
          </a:p>
          <a:p>
            <a:pPr marL="457200" lvl="0" indent="-368300" algn="l" rtl="0">
              <a:spcBef>
                <a:spcPts val="0"/>
              </a:spcBef>
              <a:spcAft>
                <a:spcPts val="0"/>
              </a:spcAft>
              <a:buSzPts val="2200"/>
              <a:buFont typeface="Calibri"/>
              <a:buChar char="●"/>
            </a:pPr>
            <a:r>
              <a:rPr lang="sl-SI" sz="2200" b="1">
                <a:latin typeface="Calibri"/>
                <a:ea typeface="Calibri"/>
                <a:cs typeface="Calibri"/>
                <a:sym typeface="Calibri"/>
              </a:rPr>
              <a:t>Youtube</a:t>
            </a:r>
            <a:r>
              <a:rPr lang="sl-SI" sz="2200">
                <a:latin typeface="Calibri"/>
                <a:ea typeface="Calibri"/>
                <a:cs typeface="Calibri"/>
                <a:sym typeface="Calibri"/>
              </a:rPr>
              <a:t>: Druga najbolj obiskana spletna stran, vsako sekundo uporabniki naložijo 400 ur videoposnetkov. (</a:t>
            </a:r>
            <a:r>
              <a:rPr lang="sl-SI" sz="2200" u="sng">
                <a:solidFill>
                  <a:schemeClr val="hlink"/>
                </a:solidFill>
                <a:latin typeface="Calibri"/>
                <a:ea typeface="Calibri"/>
                <a:cs typeface="Calibri"/>
                <a:sym typeface="Calibri"/>
                <a:hlinkClick r:id="rId4"/>
              </a:rPr>
              <a:t>Simple History</a:t>
            </a:r>
            <a:r>
              <a:rPr lang="sl-SI" sz="2200">
                <a:latin typeface="Calibri"/>
                <a:ea typeface="Calibri"/>
                <a:cs typeface="Calibri"/>
                <a:sym typeface="Calibri"/>
              </a:rPr>
              <a:t>, </a:t>
            </a:r>
            <a:r>
              <a:rPr lang="sl-SI" sz="2200" u="sng">
                <a:solidFill>
                  <a:schemeClr val="hlink"/>
                </a:solidFill>
                <a:latin typeface="Calibri"/>
                <a:ea typeface="Calibri"/>
                <a:cs typeface="Calibri"/>
                <a:sym typeface="Calibri"/>
                <a:hlinkClick r:id="rId5"/>
              </a:rPr>
              <a:t>The Great War</a:t>
            </a:r>
            <a:r>
              <a:rPr lang="sl-SI" sz="2200">
                <a:latin typeface="Calibri"/>
                <a:ea typeface="Calibri"/>
                <a:cs typeface="Calibri"/>
                <a:sym typeface="Calibri"/>
              </a:rPr>
              <a:t>)</a:t>
            </a:r>
            <a:endParaRPr sz="2200">
              <a:latin typeface="Calibri"/>
              <a:ea typeface="Calibri"/>
              <a:cs typeface="Calibri"/>
              <a:sym typeface="Calibri"/>
            </a:endParaRPr>
          </a:p>
          <a:p>
            <a:pPr marL="457200" lvl="0" indent="0" algn="l" rtl="0">
              <a:spcBef>
                <a:spcPts val="0"/>
              </a:spcBef>
              <a:spcAft>
                <a:spcPts val="0"/>
              </a:spcAft>
              <a:buNone/>
            </a:pPr>
            <a:endParaRPr sz="2200">
              <a:latin typeface="Calibri"/>
              <a:ea typeface="Calibri"/>
              <a:cs typeface="Calibri"/>
              <a:sym typeface="Calibri"/>
            </a:endParaRPr>
          </a:p>
          <a:p>
            <a:pPr marL="457200" lvl="0" indent="-368300" algn="l" rtl="0">
              <a:spcBef>
                <a:spcPts val="0"/>
              </a:spcBef>
              <a:spcAft>
                <a:spcPts val="0"/>
              </a:spcAft>
              <a:buSzPts val="2200"/>
              <a:buFont typeface="Calibri"/>
              <a:buChar char="●"/>
            </a:pPr>
            <a:r>
              <a:rPr lang="sl-SI" sz="2200">
                <a:latin typeface="Calibri"/>
                <a:ea typeface="Calibri"/>
                <a:cs typeface="Calibri"/>
                <a:sym typeface="Calibri"/>
              </a:rPr>
              <a:t>Učitelj mora izkazati interes za video vsebine, presojati njihovo primernost in jih prilagajati pouku zgodovine, ob tem razvija lastno </a:t>
            </a:r>
            <a:r>
              <a:rPr lang="sl-SI" sz="2200" b="1">
                <a:latin typeface="Calibri"/>
                <a:ea typeface="Calibri"/>
                <a:cs typeface="Calibri"/>
                <a:sym typeface="Calibri"/>
              </a:rPr>
              <a:t>digitalno kompetenco</a:t>
            </a:r>
            <a:r>
              <a:rPr lang="sl-SI" sz="2200">
                <a:latin typeface="Calibri"/>
                <a:ea typeface="Calibri"/>
                <a:cs typeface="Calibri"/>
                <a:sym typeface="Calibri"/>
              </a:rPr>
              <a:t>. </a:t>
            </a:r>
            <a:endParaRPr sz="22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pic>
        <p:nvPicPr>
          <p:cNvPr id="381" name="Google Shape;381;g70e2b36d07_0_33"/>
          <p:cNvPicPr preferRelativeResize="0"/>
          <p:nvPr/>
        </p:nvPicPr>
        <p:blipFill>
          <a:blip r:embed="rId6">
            <a:alphaModFix/>
          </a:blip>
          <a:stretch>
            <a:fillRect/>
          </a:stretch>
        </p:blipFill>
        <p:spPr>
          <a:xfrm>
            <a:off x="7760325" y="1750810"/>
            <a:ext cx="4203074" cy="235517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g70e2b36d07_0_41"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sp>
        <p:nvSpPr>
          <p:cNvPr id="387" name="Google Shape;387;g70e2b36d07_0_41"/>
          <p:cNvSpPr txBox="1">
            <a:spLocks noGrp="1"/>
          </p:cNvSpPr>
          <p:nvPr>
            <p:ph type="body" idx="1"/>
          </p:nvPr>
        </p:nvSpPr>
        <p:spPr>
          <a:xfrm>
            <a:off x="383359" y="217760"/>
            <a:ext cx="10515600" cy="76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None/>
            </a:pPr>
            <a:r>
              <a:rPr lang="sl-SI" sz="2800" b="1">
                <a:solidFill>
                  <a:srgbClr val="002060"/>
                </a:solidFill>
              </a:rPr>
              <a:t>Učitelj in filmski proces</a:t>
            </a:r>
            <a:endParaRPr sz="2800" b="1">
              <a:solidFill>
                <a:srgbClr val="002060"/>
              </a:solidFill>
            </a:endParaRPr>
          </a:p>
        </p:txBody>
      </p:sp>
      <p:sp>
        <p:nvSpPr>
          <p:cNvPr id="388" name="Google Shape;388;g70e2b36d07_0_41"/>
          <p:cNvSpPr txBox="1"/>
          <p:nvPr/>
        </p:nvSpPr>
        <p:spPr>
          <a:xfrm>
            <a:off x="148725" y="831550"/>
            <a:ext cx="7535400" cy="56487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alibri"/>
              <a:buChar char="●"/>
            </a:pPr>
            <a:r>
              <a:rPr lang="sl-SI" sz="2000">
                <a:latin typeface="Calibri"/>
                <a:ea typeface="Calibri"/>
                <a:cs typeface="Calibri"/>
                <a:sym typeface="Calibri"/>
              </a:rPr>
              <a:t>Na voljo so številni </a:t>
            </a:r>
            <a:r>
              <a:rPr lang="sl-SI" sz="2000" b="1">
                <a:latin typeface="Calibri"/>
                <a:ea typeface="Calibri"/>
                <a:cs typeface="Calibri"/>
                <a:sym typeface="Calibri"/>
              </a:rPr>
              <a:t>brezplačni </a:t>
            </a:r>
            <a:r>
              <a:rPr lang="sl-SI" sz="2000">
                <a:latin typeface="Calibri"/>
                <a:ea typeface="Calibri"/>
                <a:cs typeface="Calibri"/>
                <a:sym typeface="Calibri"/>
              </a:rPr>
              <a:t>in razmeroma </a:t>
            </a:r>
            <a:r>
              <a:rPr lang="sl-SI" sz="2000" b="1">
                <a:latin typeface="Calibri"/>
                <a:ea typeface="Calibri"/>
                <a:cs typeface="Calibri"/>
                <a:sym typeface="Calibri"/>
              </a:rPr>
              <a:t>enostavni </a:t>
            </a:r>
            <a:r>
              <a:rPr lang="sl-SI" sz="2000">
                <a:latin typeface="Calibri"/>
                <a:ea typeface="Calibri"/>
                <a:cs typeface="Calibri"/>
                <a:sym typeface="Calibri"/>
              </a:rPr>
              <a:t>programi za </a:t>
            </a:r>
            <a:r>
              <a:rPr lang="sl-SI" sz="2000" b="1">
                <a:latin typeface="Calibri"/>
                <a:ea typeface="Calibri"/>
                <a:cs typeface="Calibri"/>
                <a:sym typeface="Calibri"/>
              </a:rPr>
              <a:t>urejanje</a:t>
            </a:r>
            <a:r>
              <a:rPr lang="sl-SI" sz="2000">
                <a:latin typeface="Calibri"/>
                <a:ea typeface="Calibri"/>
                <a:cs typeface="Calibri"/>
                <a:sym typeface="Calibri"/>
              </a:rPr>
              <a:t>, </a:t>
            </a:r>
            <a:r>
              <a:rPr lang="sl-SI" sz="2000" b="1">
                <a:latin typeface="Calibri"/>
                <a:ea typeface="Calibri"/>
                <a:cs typeface="Calibri"/>
                <a:sym typeface="Calibri"/>
              </a:rPr>
              <a:t>obdelavo </a:t>
            </a:r>
            <a:r>
              <a:rPr lang="sl-SI" sz="2000">
                <a:latin typeface="Calibri"/>
                <a:ea typeface="Calibri"/>
                <a:cs typeface="Calibri"/>
                <a:sym typeface="Calibri"/>
              </a:rPr>
              <a:t>in </a:t>
            </a:r>
            <a:r>
              <a:rPr lang="sl-SI" sz="2000" b="1">
                <a:latin typeface="Calibri"/>
                <a:ea typeface="Calibri"/>
                <a:cs typeface="Calibri"/>
                <a:sym typeface="Calibri"/>
              </a:rPr>
              <a:t>izdelavo </a:t>
            </a:r>
            <a:r>
              <a:rPr lang="sl-SI" sz="2000">
                <a:latin typeface="Calibri"/>
                <a:ea typeface="Calibri"/>
                <a:cs typeface="Calibri"/>
                <a:sym typeface="Calibri"/>
              </a:rPr>
              <a:t>lastnih avdio-vizualnih gradiv.</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r>
              <a:rPr lang="sl-SI" sz="2000">
                <a:latin typeface="Calibri"/>
                <a:ea typeface="Calibri"/>
                <a:cs typeface="Calibri"/>
                <a:sym typeface="Calibri"/>
              </a:rPr>
              <a:t>Učitelj lahko:</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sl-SI" sz="2000" b="1">
                <a:latin typeface="Calibri"/>
                <a:ea typeface="Calibri"/>
                <a:cs typeface="Calibri"/>
                <a:sym typeface="Calibri"/>
              </a:rPr>
              <a:t>Iz obstoječega filma izreže odlomek</a:t>
            </a:r>
            <a:r>
              <a:rPr lang="sl-SI" sz="2000">
                <a:latin typeface="Calibri"/>
                <a:ea typeface="Calibri"/>
                <a:cs typeface="Calibri"/>
                <a:sym typeface="Calibri"/>
              </a:rPr>
              <a:t>, primeren za uporabo pri pouku.</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sl-SI" sz="2000">
                <a:latin typeface="Calibri"/>
                <a:ea typeface="Calibri"/>
                <a:cs typeface="Calibri"/>
                <a:sym typeface="Calibri"/>
              </a:rPr>
              <a:t>Učencem pomaga pri aktivnem gledanju z </a:t>
            </a:r>
            <a:r>
              <a:rPr lang="sl-SI" sz="2000" b="1">
                <a:latin typeface="Calibri"/>
                <a:ea typeface="Calibri"/>
                <a:cs typeface="Calibri"/>
                <a:sym typeface="Calibri"/>
              </a:rPr>
              <a:t>izdelavo podnapisov</a:t>
            </a:r>
            <a:r>
              <a:rPr lang="sl-SI" sz="2000">
                <a:latin typeface="Calibri"/>
                <a:ea typeface="Calibri"/>
                <a:cs typeface="Calibri"/>
                <a:sym typeface="Calibri"/>
              </a:rPr>
              <a:t>.</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sl-SI" sz="2000" b="1">
                <a:latin typeface="Calibri"/>
                <a:ea typeface="Calibri"/>
                <a:cs typeface="Calibri"/>
                <a:sym typeface="Calibri"/>
              </a:rPr>
              <a:t>Izdela lastne videoposnetke</a:t>
            </a:r>
            <a:r>
              <a:rPr lang="sl-SI" sz="2000">
                <a:latin typeface="Calibri"/>
                <a:ea typeface="Calibri"/>
                <a:cs typeface="Calibri"/>
                <a:sym typeface="Calibri"/>
              </a:rPr>
              <a:t>, in v njih </a:t>
            </a:r>
            <a:r>
              <a:rPr lang="sl-SI" sz="2000" b="1">
                <a:latin typeface="Calibri"/>
                <a:ea typeface="Calibri"/>
                <a:cs typeface="Calibri"/>
                <a:sym typeface="Calibri"/>
              </a:rPr>
              <a:t>vključi lastno gradivo</a:t>
            </a:r>
            <a:r>
              <a:rPr lang="sl-SI" sz="2000">
                <a:latin typeface="Calibri"/>
                <a:ea typeface="Calibri"/>
                <a:cs typeface="Calibri"/>
                <a:sym typeface="Calibri"/>
              </a:rPr>
              <a:t>. Tako ustvari posnetek, ki je v celoti prilagojen delu v razredu. </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sl-SI" sz="2000">
                <a:latin typeface="Calibri"/>
                <a:ea typeface="Calibri"/>
                <a:cs typeface="Calibri"/>
                <a:sym typeface="Calibri"/>
              </a:rPr>
              <a:t>Učitelj kot producent, režiser, scenarist in montažer v eni osebi.</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r>
              <a:rPr lang="sl-SI" sz="2000">
                <a:latin typeface="Calibri"/>
                <a:ea typeface="Calibri"/>
                <a:cs typeface="Calibri"/>
                <a:sym typeface="Calibri"/>
              </a:rPr>
              <a:t>Primer: </a:t>
            </a:r>
            <a:r>
              <a:rPr lang="sl-SI" sz="2000" u="sng">
                <a:solidFill>
                  <a:schemeClr val="hlink"/>
                </a:solidFill>
                <a:latin typeface="Calibri"/>
                <a:ea typeface="Calibri"/>
                <a:cs typeface="Calibri"/>
                <a:sym typeface="Calibri"/>
                <a:hlinkClick r:id="rId4"/>
              </a:rPr>
              <a:t>Napoleon</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p:txBody>
      </p:sp>
      <p:pic>
        <p:nvPicPr>
          <p:cNvPr id="389" name="Google Shape;389;g70e2b36d07_0_41"/>
          <p:cNvPicPr preferRelativeResize="0"/>
          <p:nvPr/>
        </p:nvPicPr>
        <p:blipFill>
          <a:blip r:embed="rId5">
            <a:alphaModFix/>
          </a:blip>
          <a:stretch>
            <a:fillRect/>
          </a:stretch>
        </p:blipFill>
        <p:spPr>
          <a:xfrm>
            <a:off x="7760327" y="2622148"/>
            <a:ext cx="3839575" cy="3416675"/>
          </a:xfrm>
          <a:prstGeom prst="rect">
            <a:avLst/>
          </a:prstGeom>
          <a:noFill/>
          <a:ln>
            <a:noFill/>
          </a:ln>
        </p:spPr>
      </p:pic>
      <p:pic>
        <p:nvPicPr>
          <p:cNvPr id="390" name="Google Shape;390;g70e2b36d07_0_41"/>
          <p:cNvPicPr preferRelativeResize="0"/>
          <p:nvPr/>
        </p:nvPicPr>
        <p:blipFill>
          <a:blip r:embed="rId6">
            <a:alphaModFix/>
          </a:blip>
          <a:stretch>
            <a:fillRect/>
          </a:stretch>
        </p:blipFill>
        <p:spPr>
          <a:xfrm>
            <a:off x="8133000" y="10"/>
            <a:ext cx="2941821" cy="1686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10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
                                        </p:tgtEl>
                                        <p:attrNameLst>
                                          <p:attrName>style.visibility</p:attrName>
                                        </p:attrNameLst>
                                      </p:cBhvr>
                                      <p:to>
                                        <p:strVal val="visible"/>
                                      </p:to>
                                    </p:set>
                                    <p:animEffect transition="in" filter="fade">
                                      <p:cBhvr>
                                        <p:cTn id="12" dur="10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g70e2b36d07_0_13"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pic>
        <p:nvPicPr>
          <p:cNvPr id="396" name="Google Shape;396;g70e2b36d07_0_13"/>
          <p:cNvPicPr preferRelativeResize="0"/>
          <p:nvPr/>
        </p:nvPicPr>
        <p:blipFill>
          <a:blip r:embed="rId4">
            <a:alphaModFix/>
          </a:blip>
          <a:stretch>
            <a:fillRect/>
          </a:stretch>
        </p:blipFill>
        <p:spPr>
          <a:xfrm>
            <a:off x="3270750" y="152400"/>
            <a:ext cx="8421782" cy="6553199"/>
          </a:xfrm>
          <a:prstGeom prst="rect">
            <a:avLst/>
          </a:prstGeom>
          <a:noFill/>
          <a:ln>
            <a:noFill/>
          </a:ln>
        </p:spPr>
      </p:pic>
      <p:sp>
        <p:nvSpPr>
          <p:cNvPr id="397" name="Google Shape;397;g70e2b36d07_0_13"/>
          <p:cNvSpPr txBox="1"/>
          <p:nvPr/>
        </p:nvSpPr>
        <p:spPr>
          <a:xfrm>
            <a:off x="112425" y="936875"/>
            <a:ext cx="2997900" cy="164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200" b="1">
                <a:latin typeface="Calibri"/>
                <a:ea typeface="Calibri"/>
                <a:cs typeface="Calibri"/>
                <a:sym typeface="Calibri"/>
              </a:rPr>
              <a:t>VSDC Free Video Editor</a:t>
            </a:r>
            <a:endParaRPr sz="2200" b="1">
              <a:latin typeface="Calibri"/>
              <a:ea typeface="Calibri"/>
              <a:cs typeface="Calibri"/>
              <a:sym typeface="Calibri"/>
            </a:endParaRPr>
          </a:p>
          <a:p>
            <a:pPr marL="0" lvl="0" indent="0" algn="l" rtl="0">
              <a:spcBef>
                <a:spcPts val="0"/>
              </a:spcBef>
              <a:spcAft>
                <a:spcPts val="0"/>
              </a:spcAft>
              <a:buNone/>
            </a:pPr>
            <a:r>
              <a:rPr lang="sl-SI" sz="2200">
                <a:latin typeface="Calibri"/>
                <a:ea typeface="Calibri"/>
                <a:cs typeface="Calibri"/>
                <a:sym typeface="Calibri"/>
              </a:rPr>
              <a:t>Program za izdelavo in montažo videoposnetkov</a:t>
            </a:r>
            <a:endParaRPr sz="22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g70e2b36d07_0_19"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pic>
        <p:nvPicPr>
          <p:cNvPr id="403" name="Google Shape;403;g70e2b36d07_0_19"/>
          <p:cNvPicPr preferRelativeResize="0"/>
          <p:nvPr/>
        </p:nvPicPr>
        <p:blipFill>
          <a:blip r:embed="rId4">
            <a:alphaModFix/>
          </a:blip>
          <a:stretch>
            <a:fillRect/>
          </a:stretch>
        </p:blipFill>
        <p:spPr>
          <a:xfrm>
            <a:off x="76200" y="801275"/>
            <a:ext cx="10625776" cy="5860774"/>
          </a:xfrm>
          <a:prstGeom prst="rect">
            <a:avLst/>
          </a:prstGeom>
          <a:noFill/>
          <a:ln>
            <a:noFill/>
          </a:ln>
        </p:spPr>
      </p:pic>
      <p:sp>
        <p:nvSpPr>
          <p:cNvPr id="404" name="Google Shape;404;g70e2b36d07_0_19"/>
          <p:cNvSpPr txBox="1"/>
          <p:nvPr/>
        </p:nvSpPr>
        <p:spPr>
          <a:xfrm>
            <a:off x="9194100" y="0"/>
            <a:ext cx="2997900" cy="164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200" b="1">
                <a:latin typeface="Calibri"/>
                <a:ea typeface="Calibri"/>
                <a:cs typeface="Calibri"/>
                <a:sym typeface="Calibri"/>
              </a:rPr>
              <a:t>Subtitle Edit</a:t>
            </a:r>
            <a:endParaRPr sz="2200" b="1">
              <a:latin typeface="Calibri"/>
              <a:ea typeface="Calibri"/>
              <a:cs typeface="Calibri"/>
              <a:sym typeface="Calibri"/>
            </a:endParaRPr>
          </a:p>
          <a:p>
            <a:pPr marL="0" lvl="0" indent="0" algn="l" rtl="0">
              <a:spcBef>
                <a:spcPts val="0"/>
              </a:spcBef>
              <a:spcAft>
                <a:spcPts val="0"/>
              </a:spcAft>
              <a:buNone/>
            </a:pPr>
            <a:r>
              <a:rPr lang="sl-SI" sz="2200">
                <a:latin typeface="Calibri"/>
                <a:ea typeface="Calibri"/>
                <a:cs typeface="Calibri"/>
                <a:sym typeface="Calibri"/>
              </a:rPr>
              <a:t>Program za izdelavo podnapisov</a:t>
            </a:r>
            <a:endParaRPr sz="22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8120fcb8df_1_1"/>
          <p:cNvSpPr txBox="1">
            <a:spLocks noGrp="1"/>
          </p:cNvSpPr>
          <p:nvPr>
            <p:ph type="body" idx="1"/>
          </p:nvPr>
        </p:nvSpPr>
        <p:spPr>
          <a:xfrm>
            <a:off x="757827" y="357097"/>
            <a:ext cx="10515600" cy="766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2060"/>
              </a:buClr>
              <a:buSzPts val="2800"/>
              <a:buNone/>
            </a:pPr>
            <a:r>
              <a:rPr lang="sl-SI" sz="2800" b="1">
                <a:solidFill>
                  <a:srgbClr val="002060"/>
                </a:solidFill>
              </a:rPr>
              <a:t>Predstavitev konkretnih primerov dela z naslednjimi viri</a:t>
            </a:r>
            <a:endParaRPr sz="2800" b="1">
              <a:solidFill>
                <a:srgbClr val="002060"/>
              </a:solidFill>
            </a:endParaRPr>
          </a:p>
        </p:txBody>
      </p:sp>
      <p:sp>
        <p:nvSpPr>
          <p:cNvPr id="110" name="Google Shape;110;g8120fcb8df_1_1"/>
          <p:cNvSpPr txBox="1"/>
          <p:nvPr/>
        </p:nvSpPr>
        <p:spPr>
          <a:xfrm>
            <a:off x="640400" y="3559800"/>
            <a:ext cx="2678100" cy="4332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sl-SI" sz="2400">
                <a:solidFill>
                  <a:srgbClr val="002060"/>
                </a:solidFill>
                <a:latin typeface="Calibri"/>
                <a:ea typeface="Calibri"/>
                <a:cs typeface="Calibri"/>
                <a:sym typeface="Calibri"/>
              </a:rPr>
              <a:t>   Umetniška slika</a:t>
            </a:r>
            <a:endParaRPr sz="2400">
              <a:solidFill>
                <a:srgbClr val="002060"/>
              </a:solidFill>
              <a:latin typeface="Calibri"/>
              <a:ea typeface="Calibri"/>
              <a:cs typeface="Calibri"/>
              <a:sym typeface="Calibri"/>
            </a:endParaRPr>
          </a:p>
          <a:p>
            <a:pPr marL="0" marR="0" lvl="0" indent="0" algn="just" rtl="0">
              <a:lnSpc>
                <a:spcPct val="150000"/>
              </a:lnSpc>
              <a:spcBef>
                <a:spcPts val="0"/>
              </a:spcBef>
              <a:spcAft>
                <a:spcPts val="0"/>
              </a:spcAft>
              <a:buClr>
                <a:srgbClr val="FF0000"/>
              </a:buClr>
              <a:buSzPts val="2400"/>
              <a:buFont typeface="Arial"/>
              <a:buNone/>
            </a:pPr>
            <a:endParaRPr sz="2400" b="1">
              <a:solidFill>
                <a:srgbClr val="002060"/>
              </a:solidFill>
              <a:latin typeface="Calibri"/>
              <a:ea typeface="Calibri"/>
              <a:cs typeface="Calibri"/>
              <a:sym typeface="Calibri"/>
            </a:endParaRPr>
          </a:p>
        </p:txBody>
      </p:sp>
      <p:pic>
        <p:nvPicPr>
          <p:cNvPr id="111" name="Google Shape;111;g8120fcb8df_1_1"/>
          <p:cNvPicPr preferRelativeResize="0"/>
          <p:nvPr/>
        </p:nvPicPr>
        <p:blipFill>
          <a:blip r:embed="rId3">
            <a:alphaModFix/>
          </a:blip>
          <a:stretch>
            <a:fillRect/>
          </a:stretch>
        </p:blipFill>
        <p:spPr>
          <a:xfrm>
            <a:off x="757825" y="2174700"/>
            <a:ext cx="2162107" cy="1385100"/>
          </a:xfrm>
          <a:prstGeom prst="rect">
            <a:avLst/>
          </a:prstGeom>
          <a:noFill/>
          <a:ln>
            <a:noFill/>
          </a:ln>
        </p:spPr>
      </p:pic>
      <p:sp>
        <p:nvSpPr>
          <p:cNvPr id="112" name="Google Shape;112;g8120fcb8df_1_1"/>
          <p:cNvSpPr txBox="1"/>
          <p:nvPr/>
        </p:nvSpPr>
        <p:spPr>
          <a:xfrm>
            <a:off x="3062250" y="3513225"/>
            <a:ext cx="2678100" cy="4332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sl-SI" sz="2400">
                <a:solidFill>
                  <a:srgbClr val="002060"/>
                </a:solidFill>
                <a:latin typeface="Calibri"/>
                <a:ea typeface="Calibri"/>
                <a:cs typeface="Calibri"/>
                <a:sym typeface="Calibri"/>
              </a:rPr>
              <a:t>   Fotografija</a:t>
            </a:r>
            <a:endParaRPr sz="2400">
              <a:solidFill>
                <a:srgbClr val="002060"/>
              </a:solidFill>
              <a:latin typeface="Calibri"/>
              <a:ea typeface="Calibri"/>
              <a:cs typeface="Calibri"/>
              <a:sym typeface="Calibri"/>
            </a:endParaRPr>
          </a:p>
          <a:p>
            <a:pPr marL="0" marR="0" lvl="0" indent="0" algn="just" rtl="0">
              <a:lnSpc>
                <a:spcPct val="150000"/>
              </a:lnSpc>
              <a:spcBef>
                <a:spcPts val="0"/>
              </a:spcBef>
              <a:spcAft>
                <a:spcPts val="0"/>
              </a:spcAft>
              <a:buClr>
                <a:srgbClr val="FF0000"/>
              </a:buClr>
              <a:buSzPts val="2400"/>
              <a:buFont typeface="Arial"/>
              <a:buNone/>
            </a:pPr>
            <a:endParaRPr sz="2400" b="1">
              <a:solidFill>
                <a:srgbClr val="002060"/>
              </a:solidFill>
              <a:latin typeface="Calibri"/>
              <a:ea typeface="Calibri"/>
              <a:cs typeface="Calibri"/>
              <a:sym typeface="Calibri"/>
            </a:endParaRPr>
          </a:p>
        </p:txBody>
      </p:sp>
      <p:pic>
        <p:nvPicPr>
          <p:cNvPr id="113" name="Google Shape;113;g8120fcb8df_1_1"/>
          <p:cNvPicPr preferRelativeResize="0"/>
          <p:nvPr/>
        </p:nvPicPr>
        <p:blipFill>
          <a:blip r:embed="rId4">
            <a:alphaModFix/>
          </a:blip>
          <a:stretch>
            <a:fillRect/>
          </a:stretch>
        </p:blipFill>
        <p:spPr>
          <a:xfrm>
            <a:off x="8951600" y="1993088"/>
            <a:ext cx="2246200" cy="1566725"/>
          </a:xfrm>
          <a:prstGeom prst="rect">
            <a:avLst/>
          </a:prstGeom>
          <a:noFill/>
          <a:ln>
            <a:noFill/>
          </a:ln>
        </p:spPr>
      </p:pic>
      <p:sp>
        <p:nvSpPr>
          <p:cNvPr id="114" name="Google Shape;114;g8120fcb8df_1_1"/>
          <p:cNvSpPr txBox="1"/>
          <p:nvPr/>
        </p:nvSpPr>
        <p:spPr>
          <a:xfrm>
            <a:off x="8570600" y="3559800"/>
            <a:ext cx="2678100" cy="4332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sl-SI" sz="2400">
                <a:solidFill>
                  <a:srgbClr val="002060"/>
                </a:solidFill>
                <a:latin typeface="Calibri"/>
                <a:ea typeface="Calibri"/>
                <a:cs typeface="Calibri"/>
                <a:sym typeface="Calibri"/>
              </a:rPr>
              <a:t>   Karikatura</a:t>
            </a:r>
            <a:endParaRPr sz="2400">
              <a:solidFill>
                <a:srgbClr val="002060"/>
              </a:solidFill>
              <a:latin typeface="Calibri"/>
              <a:ea typeface="Calibri"/>
              <a:cs typeface="Calibri"/>
              <a:sym typeface="Calibri"/>
            </a:endParaRPr>
          </a:p>
          <a:p>
            <a:pPr marL="0" marR="0" lvl="0" indent="0" algn="just" rtl="0">
              <a:lnSpc>
                <a:spcPct val="150000"/>
              </a:lnSpc>
              <a:spcBef>
                <a:spcPts val="0"/>
              </a:spcBef>
              <a:spcAft>
                <a:spcPts val="0"/>
              </a:spcAft>
              <a:buClr>
                <a:srgbClr val="FF0000"/>
              </a:buClr>
              <a:buSzPts val="2400"/>
              <a:buFont typeface="Arial"/>
              <a:buNone/>
            </a:pPr>
            <a:endParaRPr sz="2400" b="1">
              <a:solidFill>
                <a:srgbClr val="002060"/>
              </a:solidFill>
              <a:latin typeface="Calibri"/>
              <a:ea typeface="Calibri"/>
              <a:cs typeface="Calibri"/>
              <a:sym typeface="Calibri"/>
            </a:endParaRPr>
          </a:p>
        </p:txBody>
      </p:sp>
      <p:sp>
        <p:nvSpPr>
          <p:cNvPr id="115" name="Google Shape;115;g8120fcb8df_1_1"/>
          <p:cNvSpPr txBox="1"/>
          <p:nvPr/>
        </p:nvSpPr>
        <p:spPr>
          <a:xfrm>
            <a:off x="5658750" y="3513225"/>
            <a:ext cx="2678100" cy="4332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sl-SI" sz="2400">
                <a:solidFill>
                  <a:srgbClr val="002060"/>
                </a:solidFill>
                <a:latin typeface="Calibri"/>
                <a:ea typeface="Calibri"/>
                <a:cs typeface="Calibri"/>
                <a:sym typeface="Calibri"/>
              </a:rPr>
              <a:t>  Literarna dela</a:t>
            </a:r>
            <a:endParaRPr sz="2400">
              <a:solidFill>
                <a:srgbClr val="002060"/>
              </a:solidFill>
              <a:latin typeface="Calibri"/>
              <a:ea typeface="Calibri"/>
              <a:cs typeface="Calibri"/>
              <a:sym typeface="Calibri"/>
            </a:endParaRPr>
          </a:p>
          <a:p>
            <a:pPr marL="0" marR="0" lvl="0" indent="0" algn="just" rtl="0">
              <a:lnSpc>
                <a:spcPct val="150000"/>
              </a:lnSpc>
              <a:spcBef>
                <a:spcPts val="0"/>
              </a:spcBef>
              <a:spcAft>
                <a:spcPts val="0"/>
              </a:spcAft>
              <a:buClr>
                <a:srgbClr val="FF0000"/>
              </a:buClr>
              <a:buSzPts val="2400"/>
              <a:buFont typeface="Arial"/>
              <a:buNone/>
            </a:pPr>
            <a:endParaRPr sz="2400" b="1">
              <a:solidFill>
                <a:srgbClr val="002060"/>
              </a:solidFill>
              <a:latin typeface="Calibri"/>
              <a:ea typeface="Calibri"/>
              <a:cs typeface="Calibri"/>
              <a:sym typeface="Calibri"/>
            </a:endParaRPr>
          </a:p>
        </p:txBody>
      </p:sp>
      <p:pic>
        <p:nvPicPr>
          <p:cNvPr id="116" name="Google Shape;116;g8120fcb8df_1_1"/>
          <p:cNvPicPr preferRelativeResize="0"/>
          <p:nvPr/>
        </p:nvPicPr>
        <p:blipFill>
          <a:blip r:embed="rId5">
            <a:alphaModFix/>
          </a:blip>
          <a:stretch>
            <a:fillRect/>
          </a:stretch>
        </p:blipFill>
        <p:spPr>
          <a:xfrm>
            <a:off x="3393925" y="1946525"/>
            <a:ext cx="2014760" cy="1566700"/>
          </a:xfrm>
          <a:prstGeom prst="rect">
            <a:avLst/>
          </a:prstGeom>
          <a:noFill/>
          <a:ln>
            <a:noFill/>
          </a:ln>
        </p:spPr>
      </p:pic>
      <p:pic>
        <p:nvPicPr>
          <p:cNvPr id="117" name="Google Shape;117;g8120fcb8df_1_1"/>
          <p:cNvPicPr preferRelativeResize="0"/>
          <p:nvPr/>
        </p:nvPicPr>
        <p:blipFill>
          <a:blip r:embed="rId6">
            <a:alphaModFix/>
          </a:blip>
          <a:stretch>
            <a:fillRect/>
          </a:stretch>
        </p:blipFill>
        <p:spPr>
          <a:xfrm>
            <a:off x="6201788" y="1367725"/>
            <a:ext cx="1592026" cy="2145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g70e2b36d07_0_27"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pic>
        <p:nvPicPr>
          <p:cNvPr id="410" name="Google Shape;410;g70e2b36d07_0_27"/>
          <p:cNvPicPr preferRelativeResize="0"/>
          <p:nvPr/>
        </p:nvPicPr>
        <p:blipFill rotWithShape="1">
          <a:blip r:embed="rId4">
            <a:alphaModFix/>
          </a:blip>
          <a:srcRect r="4030" b="1555"/>
          <a:stretch/>
        </p:blipFill>
        <p:spPr>
          <a:xfrm>
            <a:off x="51475" y="264825"/>
            <a:ext cx="9690874" cy="5647475"/>
          </a:xfrm>
          <a:prstGeom prst="rect">
            <a:avLst/>
          </a:prstGeom>
          <a:noFill/>
          <a:ln>
            <a:noFill/>
          </a:ln>
        </p:spPr>
      </p:pic>
      <p:sp>
        <p:nvSpPr>
          <p:cNvPr id="411" name="Google Shape;411;g70e2b36d07_0_27"/>
          <p:cNvSpPr txBox="1"/>
          <p:nvPr/>
        </p:nvSpPr>
        <p:spPr>
          <a:xfrm>
            <a:off x="9728625" y="157375"/>
            <a:ext cx="2543400" cy="164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200" b="1">
                <a:latin typeface="Calibri"/>
                <a:ea typeface="Calibri"/>
                <a:cs typeface="Calibri"/>
                <a:sym typeface="Calibri"/>
              </a:rPr>
              <a:t>Audacity</a:t>
            </a:r>
            <a:endParaRPr sz="2200" b="1">
              <a:latin typeface="Calibri"/>
              <a:ea typeface="Calibri"/>
              <a:cs typeface="Calibri"/>
              <a:sym typeface="Calibri"/>
            </a:endParaRPr>
          </a:p>
          <a:p>
            <a:pPr marL="0" lvl="0" indent="0" algn="l" rtl="0">
              <a:spcBef>
                <a:spcPts val="0"/>
              </a:spcBef>
              <a:spcAft>
                <a:spcPts val="0"/>
              </a:spcAft>
              <a:buNone/>
            </a:pPr>
            <a:r>
              <a:rPr lang="sl-SI" sz="2200">
                <a:latin typeface="Calibri"/>
                <a:ea typeface="Calibri"/>
                <a:cs typeface="Calibri"/>
                <a:sym typeface="Calibri"/>
              </a:rPr>
              <a:t>Program za montažo in snemanje zvoka</a:t>
            </a:r>
            <a:endParaRPr sz="22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9" descr="MK izobrazevalno zaloznistvo"/>
          <p:cNvPicPr preferRelativeResize="0"/>
          <p:nvPr/>
        </p:nvPicPr>
        <p:blipFill rotWithShape="1">
          <a:blip r:embed="rId3">
            <a:alphaModFix/>
          </a:blip>
          <a:srcRect r="73992" b="4116"/>
          <a:stretch/>
        </p:blipFill>
        <p:spPr>
          <a:xfrm>
            <a:off x="11692535" y="6396976"/>
            <a:ext cx="312230" cy="304271"/>
          </a:xfrm>
          <a:prstGeom prst="rect">
            <a:avLst/>
          </a:prstGeom>
          <a:noFill/>
          <a:ln>
            <a:noFill/>
          </a:ln>
        </p:spPr>
      </p:pic>
      <p:sp>
        <p:nvSpPr>
          <p:cNvPr id="417" name="Google Shape;417;p9"/>
          <p:cNvSpPr txBox="1"/>
          <p:nvPr/>
        </p:nvSpPr>
        <p:spPr>
          <a:xfrm>
            <a:off x="1631419" y="5892"/>
            <a:ext cx="10515600" cy="766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SzPts val="2400"/>
              <a:buFont typeface="Arial"/>
              <a:buNone/>
            </a:pPr>
            <a:r>
              <a:rPr lang="sl-SI" sz="3000" u="sng">
                <a:solidFill>
                  <a:schemeClr val="hlink"/>
                </a:solidFill>
                <a:latin typeface="Calibri"/>
                <a:ea typeface="Calibri"/>
                <a:cs typeface="Calibri"/>
                <a:sym typeface="Calibri"/>
                <a:hlinkClick r:id="rId4"/>
              </a:rPr>
              <a:t>https://www.youtube.com/watch?v=4iE2a6eOrb4</a:t>
            </a:r>
            <a:endParaRPr sz="3000" b="1" i="0" u="none" strike="noStrike" cap="none">
              <a:solidFill>
                <a:srgbClr val="FF0000"/>
              </a:solidFill>
              <a:latin typeface="Calibri"/>
              <a:ea typeface="Calibri"/>
              <a:cs typeface="Calibri"/>
              <a:sym typeface="Calibri"/>
            </a:endParaRPr>
          </a:p>
        </p:txBody>
      </p:sp>
      <p:pic>
        <p:nvPicPr>
          <p:cNvPr id="418" name="Google Shape;418;p9"/>
          <p:cNvPicPr preferRelativeResize="0"/>
          <p:nvPr/>
        </p:nvPicPr>
        <p:blipFill>
          <a:blip r:embed="rId5">
            <a:alphaModFix/>
          </a:blip>
          <a:stretch>
            <a:fillRect/>
          </a:stretch>
        </p:blipFill>
        <p:spPr>
          <a:xfrm>
            <a:off x="1662053" y="476850"/>
            <a:ext cx="8830246" cy="622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811468c00a_0_5"/>
          <p:cNvSpPr txBox="1">
            <a:spLocks noGrp="1"/>
          </p:cNvSpPr>
          <p:nvPr>
            <p:ph type="body" idx="1"/>
          </p:nvPr>
        </p:nvSpPr>
        <p:spPr>
          <a:xfrm>
            <a:off x="971575" y="1928688"/>
            <a:ext cx="10515600" cy="1500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sl-SI" sz="3000" b="1">
                <a:solidFill>
                  <a:srgbClr val="990000"/>
                </a:solidFill>
              </a:rPr>
              <a:t>UMETNIŠKA SLIKA KOT ZGODOVINSKI VIR</a:t>
            </a:r>
            <a:endParaRPr sz="3000" b="1">
              <a:solidFill>
                <a:srgbClr val="990000"/>
              </a:solidFill>
            </a:endParaRPr>
          </a:p>
          <a:p>
            <a:pPr marL="0" lvl="0" indent="0" algn="ctr" rtl="0">
              <a:spcBef>
                <a:spcPts val="1000"/>
              </a:spcBef>
              <a:spcAft>
                <a:spcPts val="0"/>
              </a:spcAft>
              <a:buNone/>
            </a:pPr>
            <a:r>
              <a:rPr lang="sl-SI" sz="3000" b="1">
                <a:solidFill>
                  <a:srgbClr val="990000"/>
                </a:solidFill>
              </a:rPr>
              <a:t>Miha Černe</a:t>
            </a:r>
            <a:endParaRPr sz="3000" b="1">
              <a:solidFill>
                <a:srgbClr val="990000"/>
              </a:solidFill>
            </a:endParaRPr>
          </a:p>
        </p:txBody>
      </p:sp>
      <p:pic>
        <p:nvPicPr>
          <p:cNvPr id="123" name="Google Shape;123;g811468c00a_0_5"/>
          <p:cNvPicPr preferRelativeResize="0"/>
          <p:nvPr/>
        </p:nvPicPr>
        <p:blipFill>
          <a:blip r:embed="rId3">
            <a:alphaModFix amt="27000"/>
          </a:blip>
          <a:stretch>
            <a:fillRect/>
          </a:stretch>
        </p:blipFill>
        <p:spPr>
          <a:xfrm>
            <a:off x="0" y="0"/>
            <a:ext cx="12192000" cy="9240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4" descr="MK izobrazevalno zaloznistvo"/>
          <p:cNvPicPr preferRelativeResize="0"/>
          <p:nvPr/>
        </p:nvPicPr>
        <p:blipFill rotWithShape="1">
          <a:blip r:embed="rId3">
            <a:alphaModFix/>
          </a:blip>
          <a:srcRect r="73992" b="4116"/>
          <a:stretch/>
        </p:blipFill>
        <p:spPr>
          <a:xfrm>
            <a:off x="11692535" y="6396976"/>
            <a:ext cx="312230" cy="304271"/>
          </a:xfrm>
          <a:prstGeom prst="rect">
            <a:avLst/>
          </a:prstGeom>
          <a:noFill/>
          <a:ln>
            <a:noFill/>
          </a:ln>
        </p:spPr>
      </p:pic>
      <p:sp>
        <p:nvSpPr>
          <p:cNvPr id="129" name="Google Shape;129;p4"/>
          <p:cNvSpPr txBox="1">
            <a:spLocks noGrp="1"/>
          </p:cNvSpPr>
          <p:nvPr>
            <p:ph type="body" idx="1"/>
          </p:nvPr>
        </p:nvSpPr>
        <p:spPr>
          <a:xfrm>
            <a:off x="459559" y="293960"/>
            <a:ext cx="10515600" cy="76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None/>
            </a:pPr>
            <a:r>
              <a:rPr lang="sl-SI" sz="2800" b="1">
                <a:solidFill>
                  <a:srgbClr val="002060"/>
                </a:solidFill>
              </a:rPr>
              <a:t>Uporaba umetniške slike pri pouku zgodovine</a:t>
            </a:r>
            <a:endParaRPr sz="2800" b="1">
              <a:solidFill>
                <a:srgbClr val="002060"/>
              </a:solidFill>
            </a:endParaRPr>
          </a:p>
        </p:txBody>
      </p:sp>
      <p:sp>
        <p:nvSpPr>
          <p:cNvPr id="130" name="Google Shape;130;p4"/>
          <p:cNvSpPr txBox="1"/>
          <p:nvPr/>
        </p:nvSpPr>
        <p:spPr>
          <a:xfrm>
            <a:off x="257325" y="1124250"/>
            <a:ext cx="7139100" cy="47031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Uporaba umetniških slik pri pouku je pomembna </a:t>
            </a:r>
            <a:endParaRPr sz="2400">
              <a:latin typeface="Calibri"/>
              <a:ea typeface="Calibri"/>
              <a:cs typeface="Calibri"/>
              <a:sym typeface="Calibri"/>
            </a:endParaRPr>
          </a:p>
          <a:p>
            <a:pPr marL="0" lvl="0" indent="0" algn="l" rtl="0">
              <a:spcBef>
                <a:spcPts val="0"/>
              </a:spcBef>
              <a:spcAft>
                <a:spcPts val="0"/>
              </a:spcAft>
              <a:buNone/>
            </a:pPr>
            <a:r>
              <a:rPr lang="sl-SI" sz="2400">
                <a:latin typeface="Calibri"/>
                <a:ea typeface="Calibri"/>
                <a:cs typeface="Calibri"/>
                <a:sym typeface="Calibri"/>
              </a:rPr>
              <a:t>       za učence in za učitelja.</a:t>
            </a:r>
            <a:endParaRPr sz="2400">
              <a:latin typeface="Calibri"/>
              <a:ea typeface="Calibri"/>
              <a:cs typeface="Calibri"/>
              <a:sym typeface="Calibri"/>
            </a:endParaRPr>
          </a:p>
          <a:p>
            <a:pPr marL="914400" lvl="0" indent="0" algn="l" rtl="0">
              <a:spcBef>
                <a:spcPts val="0"/>
              </a:spcBef>
              <a:spcAft>
                <a:spcPts val="0"/>
              </a:spcAft>
              <a:buNone/>
            </a:pP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Učence slike </a:t>
            </a:r>
            <a:r>
              <a:rPr lang="sl-SI" sz="2400" b="1">
                <a:latin typeface="Calibri"/>
                <a:ea typeface="Calibri"/>
                <a:cs typeface="Calibri"/>
                <a:sym typeface="Calibri"/>
              </a:rPr>
              <a:t>motivirajo</a:t>
            </a:r>
            <a:r>
              <a:rPr lang="sl-SI" sz="2400">
                <a:latin typeface="Calibri"/>
                <a:ea typeface="Calibri"/>
                <a:cs typeface="Calibri"/>
                <a:sym typeface="Calibri"/>
              </a:rPr>
              <a:t>, jih </a:t>
            </a:r>
            <a:r>
              <a:rPr lang="sl-SI" sz="2400" b="1">
                <a:latin typeface="Calibri"/>
                <a:ea typeface="Calibri"/>
                <a:cs typeface="Calibri"/>
                <a:sym typeface="Calibri"/>
              </a:rPr>
              <a:t>spodbujajo k delu</a:t>
            </a:r>
            <a:r>
              <a:rPr lang="sl-SI" sz="2400">
                <a:latin typeface="Calibri"/>
                <a:ea typeface="Calibri"/>
                <a:cs typeface="Calibri"/>
                <a:sym typeface="Calibri"/>
              </a:rPr>
              <a:t> in vzbujajo </a:t>
            </a:r>
            <a:r>
              <a:rPr lang="sl-SI" sz="2400" b="1">
                <a:latin typeface="Calibri"/>
                <a:ea typeface="Calibri"/>
                <a:cs typeface="Calibri"/>
                <a:sym typeface="Calibri"/>
              </a:rPr>
              <a:t>radovednost</a:t>
            </a:r>
            <a:r>
              <a:rPr lang="sl-SI" sz="2400">
                <a:latin typeface="Calibri"/>
                <a:ea typeface="Calibri"/>
                <a:cs typeface="Calibri"/>
                <a:sym typeface="Calibri"/>
              </a:rPr>
              <a:t>.</a:t>
            </a:r>
            <a:endParaRPr sz="2400">
              <a:latin typeface="Calibri"/>
              <a:ea typeface="Calibri"/>
              <a:cs typeface="Calibri"/>
              <a:sym typeface="Calibri"/>
            </a:endParaRPr>
          </a:p>
          <a:p>
            <a:pPr marL="457200" lvl="0" indent="0" algn="l" rtl="0">
              <a:spcBef>
                <a:spcPts val="0"/>
              </a:spcBef>
              <a:spcAft>
                <a:spcPts val="0"/>
              </a:spcAft>
              <a:buNone/>
            </a:pP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Učenci si </a:t>
            </a:r>
            <a:r>
              <a:rPr lang="sl-SI" sz="2400" b="1">
                <a:latin typeface="Calibri"/>
                <a:ea typeface="Calibri"/>
                <a:cs typeface="Calibri"/>
                <a:sym typeface="Calibri"/>
              </a:rPr>
              <a:t>lažje zapomnijo snov</a:t>
            </a:r>
            <a:r>
              <a:rPr lang="sl-SI" sz="2400">
                <a:latin typeface="Calibri"/>
                <a:ea typeface="Calibri"/>
                <a:cs typeface="Calibri"/>
                <a:sym typeface="Calibri"/>
              </a:rPr>
              <a:t> in </a:t>
            </a:r>
            <a:r>
              <a:rPr lang="sl-SI" sz="2400" b="1">
                <a:latin typeface="Calibri"/>
                <a:ea typeface="Calibri"/>
                <a:cs typeface="Calibri"/>
                <a:sym typeface="Calibri"/>
              </a:rPr>
              <a:t>ustvarijo lastne predstave</a:t>
            </a:r>
            <a:r>
              <a:rPr lang="sl-SI" sz="2400">
                <a:latin typeface="Calibri"/>
                <a:ea typeface="Calibri"/>
                <a:cs typeface="Calibri"/>
                <a:sym typeface="Calibri"/>
              </a:rPr>
              <a:t> o upodobljeni osebi ali dogodku. </a:t>
            </a:r>
            <a:endParaRPr sz="2400">
              <a:latin typeface="Calibri"/>
              <a:ea typeface="Calibri"/>
              <a:cs typeface="Calibri"/>
              <a:sym typeface="Calibri"/>
            </a:endParaRPr>
          </a:p>
          <a:p>
            <a:pPr marL="457200" lvl="0" indent="0" algn="l" rtl="0">
              <a:spcBef>
                <a:spcPts val="0"/>
              </a:spcBef>
              <a:spcAft>
                <a:spcPts val="0"/>
              </a:spcAft>
              <a:buNone/>
            </a:pP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sl-SI" sz="2400">
                <a:latin typeface="Calibri"/>
                <a:ea typeface="Calibri"/>
                <a:cs typeface="Calibri"/>
                <a:sym typeface="Calibri"/>
              </a:rPr>
              <a:t>Učitelja umetniške slike spodbujajo k </a:t>
            </a:r>
            <a:r>
              <a:rPr lang="sl-SI" sz="2400" b="1">
                <a:latin typeface="Calibri"/>
                <a:ea typeface="Calibri"/>
                <a:cs typeface="Calibri"/>
                <a:sym typeface="Calibri"/>
              </a:rPr>
              <a:t>bolj slikoviti pripovedi</a:t>
            </a:r>
            <a:r>
              <a:rPr lang="sl-SI" sz="2400">
                <a:latin typeface="Calibri"/>
                <a:ea typeface="Calibri"/>
                <a:cs typeface="Calibri"/>
                <a:sym typeface="Calibri"/>
              </a:rPr>
              <a:t> in pomagajo pri </a:t>
            </a:r>
            <a:r>
              <a:rPr lang="sl-SI" sz="2400" b="1">
                <a:latin typeface="Calibri"/>
                <a:ea typeface="Calibri"/>
                <a:cs typeface="Calibri"/>
                <a:sym typeface="Calibri"/>
              </a:rPr>
              <a:t>sestavljanju </a:t>
            </a:r>
            <a:r>
              <a:rPr lang="sl-SI" sz="2400">
                <a:latin typeface="Calibri"/>
                <a:ea typeface="Calibri"/>
                <a:cs typeface="Calibri"/>
                <a:sym typeface="Calibri"/>
              </a:rPr>
              <a:t>konkretnih </a:t>
            </a:r>
            <a:r>
              <a:rPr lang="sl-SI" sz="2400" b="1">
                <a:latin typeface="Calibri"/>
                <a:ea typeface="Calibri"/>
                <a:cs typeface="Calibri"/>
                <a:sym typeface="Calibri"/>
              </a:rPr>
              <a:t>vprašanj</a:t>
            </a:r>
            <a:r>
              <a:rPr lang="sl-SI" sz="2400">
                <a:latin typeface="Calibri"/>
                <a:ea typeface="Calibri"/>
                <a:cs typeface="Calibri"/>
                <a:sym typeface="Calibri"/>
              </a:rPr>
              <a:t>.</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p:txBody>
      </p:sp>
      <p:pic>
        <p:nvPicPr>
          <p:cNvPr id="131" name="Google Shape;131;p4"/>
          <p:cNvPicPr preferRelativeResize="0"/>
          <p:nvPr/>
        </p:nvPicPr>
        <p:blipFill>
          <a:blip r:embed="rId4">
            <a:alphaModFix/>
          </a:blip>
          <a:stretch>
            <a:fillRect/>
          </a:stretch>
        </p:blipFill>
        <p:spPr>
          <a:xfrm>
            <a:off x="7548825" y="1212560"/>
            <a:ext cx="4490778" cy="2994436"/>
          </a:xfrm>
          <a:prstGeom prst="rect">
            <a:avLst/>
          </a:prstGeom>
          <a:noFill/>
          <a:ln>
            <a:noFill/>
          </a:ln>
        </p:spPr>
      </p:pic>
      <p:sp>
        <p:nvSpPr>
          <p:cNvPr id="132" name="Google Shape;132;p4"/>
          <p:cNvSpPr txBox="1"/>
          <p:nvPr/>
        </p:nvSpPr>
        <p:spPr>
          <a:xfrm>
            <a:off x="674550" y="5827350"/>
            <a:ext cx="10515600" cy="9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SI" sz="2400">
                <a:solidFill>
                  <a:schemeClr val="dk1"/>
                </a:solidFill>
                <a:latin typeface="Calibri"/>
                <a:ea typeface="Calibri"/>
                <a:cs typeface="Calibri"/>
                <a:sym typeface="Calibri"/>
              </a:rPr>
              <a:t>Največji nabor zgodovinskih motivov izvira iz slikarstva 18. in 19. stoletja, obdobje razcveta je v času </a:t>
            </a:r>
            <a:r>
              <a:rPr lang="sl-SI" sz="2400" b="1">
                <a:solidFill>
                  <a:schemeClr val="dk1"/>
                </a:solidFill>
                <a:latin typeface="Calibri"/>
                <a:ea typeface="Calibri"/>
                <a:cs typeface="Calibri"/>
                <a:sym typeface="Calibri"/>
              </a:rPr>
              <a:t>historicizma </a:t>
            </a:r>
            <a:r>
              <a:rPr lang="sl-SI" sz="2400">
                <a:solidFill>
                  <a:schemeClr val="dk1"/>
                </a:solidFill>
                <a:latin typeface="Calibri"/>
                <a:ea typeface="Calibri"/>
                <a:cs typeface="Calibri"/>
                <a:sym typeface="Calibri"/>
              </a:rPr>
              <a:t>(sredina 19. stol.)</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g70e2b36d07_3_0"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pic>
        <p:nvPicPr>
          <p:cNvPr id="138" name="Google Shape;138;g70e2b36d07_3_0"/>
          <p:cNvPicPr preferRelativeResize="0"/>
          <p:nvPr/>
        </p:nvPicPr>
        <p:blipFill>
          <a:blip r:embed="rId4">
            <a:alphaModFix/>
          </a:blip>
          <a:stretch>
            <a:fillRect/>
          </a:stretch>
        </p:blipFill>
        <p:spPr>
          <a:xfrm>
            <a:off x="1219200" y="152400"/>
            <a:ext cx="9977042" cy="65531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g70e2b36d07_3_6"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pic>
        <p:nvPicPr>
          <p:cNvPr id="144" name="Google Shape;144;g70e2b36d07_3_6"/>
          <p:cNvPicPr preferRelativeResize="0"/>
          <p:nvPr/>
        </p:nvPicPr>
        <p:blipFill>
          <a:blip r:embed="rId4">
            <a:alphaModFix/>
          </a:blip>
          <a:stretch>
            <a:fillRect/>
          </a:stretch>
        </p:blipFill>
        <p:spPr>
          <a:xfrm>
            <a:off x="1295400" y="152400"/>
            <a:ext cx="9753600" cy="6248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g70e2b36d07_3_10" descr="MK izobrazevalno zaloznistvo"/>
          <p:cNvPicPr preferRelativeResize="0"/>
          <p:nvPr/>
        </p:nvPicPr>
        <p:blipFill rotWithShape="1">
          <a:blip r:embed="rId3">
            <a:alphaModFix/>
          </a:blip>
          <a:srcRect r="73992" b="4113"/>
          <a:stretch/>
        </p:blipFill>
        <p:spPr>
          <a:xfrm>
            <a:off x="11692535" y="6396976"/>
            <a:ext cx="312230" cy="304271"/>
          </a:xfrm>
          <a:prstGeom prst="rect">
            <a:avLst/>
          </a:prstGeom>
          <a:noFill/>
          <a:ln>
            <a:noFill/>
          </a:ln>
        </p:spPr>
      </p:pic>
      <p:pic>
        <p:nvPicPr>
          <p:cNvPr id="150" name="Google Shape;150;g70e2b36d07_3_10"/>
          <p:cNvPicPr preferRelativeResize="0"/>
          <p:nvPr/>
        </p:nvPicPr>
        <p:blipFill>
          <a:blip r:embed="rId4">
            <a:alphaModFix/>
          </a:blip>
          <a:stretch>
            <a:fillRect/>
          </a:stretch>
        </p:blipFill>
        <p:spPr>
          <a:xfrm>
            <a:off x="2133600" y="152400"/>
            <a:ext cx="8160560" cy="6548849"/>
          </a:xfrm>
          <a:prstGeom prst="rect">
            <a:avLst/>
          </a:prstGeom>
          <a:noFill/>
          <a:ln>
            <a:noFill/>
          </a:ln>
        </p:spPr>
      </p:pic>
    </p:spTree>
  </p:cSld>
  <p:clrMapOvr>
    <a:masterClrMapping/>
  </p:clrMapOvr>
</p:sld>
</file>

<file path=ppt/theme/theme1.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1587</Words>
  <Application>Microsoft Office PowerPoint</Application>
  <PresentationFormat>Širokozaslonsko</PresentationFormat>
  <Paragraphs>321</Paragraphs>
  <Slides>41</Slides>
  <Notes>41</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41</vt:i4>
      </vt:variant>
    </vt:vector>
  </HeadingPairs>
  <TitlesOfParts>
    <vt:vector size="47" baseType="lpstr">
      <vt:lpstr>Cambria</vt:lpstr>
      <vt:lpstr>Verdana</vt:lpstr>
      <vt:lpstr>Arial</vt:lpstr>
      <vt:lpstr>Montserrat</vt:lpstr>
      <vt:lpstr>Calibri</vt:lpstr>
      <vt:lpstr>Officeova tema</vt:lpstr>
      <vt:lpstr>KAJ NAM PRIPOVEDUJEJO ZGODOVINSKI VIRI? Laško, 2020</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Uporaba karikature pri pouku zgodovine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KAJ NAM PRIPOVEDUJEJO ZGODOVINSKI VIRI? Laško, 2020</dc:title>
  <dc:creator>Tihana Kurtin Jeraj</dc:creator>
  <cp:lastModifiedBy>Lampret </cp:lastModifiedBy>
  <cp:revision>1</cp:revision>
  <dcterms:created xsi:type="dcterms:W3CDTF">2020-01-06T13:12:34Z</dcterms:created>
  <dcterms:modified xsi:type="dcterms:W3CDTF">2020-03-30T05:39:38Z</dcterms:modified>
</cp:coreProperties>
</file>